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379" r:id="rId2"/>
    <p:sldId id="257" r:id="rId3"/>
    <p:sldId id="383" r:id="rId4"/>
    <p:sldId id="388" r:id="rId5"/>
    <p:sldId id="416" r:id="rId6"/>
    <p:sldId id="384" r:id="rId7"/>
    <p:sldId id="261" r:id="rId8"/>
    <p:sldId id="346" r:id="rId9"/>
    <p:sldId id="385" r:id="rId10"/>
    <p:sldId id="381" r:id="rId11"/>
    <p:sldId id="419" r:id="rId12"/>
    <p:sldId id="421" r:id="rId13"/>
    <p:sldId id="420" r:id="rId14"/>
    <p:sldId id="350" r:id="rId15"/>
    <p:sldId id="352" r:id="rId16"/>
    <p:sldId id="391" r:id="rId17"/>
    <p:sldId id="465" r:id="rId18"/>
    <p:sldId id="422" r:id="rId19"/>
    <p:sldId id="348" r:id="rId20"/>
    <p:sldId id="344" r:id="rId21"/>
    <p:sldId id="355" r:id="rId22"/>
    <p:sldId id="361" r:id="rId23"/>
    <p:sldId id="392" r:id="rId24"/>
    <p:sldId id="393" r:id="rId25"/>
    <p:sldId id="405" r:id="rId26"/>
    <p:sldId id="357" r:id="rId27"/>
    <p:sldId id="358" r:id="rId28"/>
    <p:sldId id="413" r:id="rId29"/>
    <p:sldId id="364" r:id="rId30"/>
    <p:sldId id="365" r:id="rId31"/>
    <p:sldId id="373" r:id="rId32"/>
    <p:sldId id="366" r:id="rId33"/>
    <p:sldId id="374" r:id="rId34"/>
    <p:sldId id="375" r:id="rId35"/>
    <p:sldId id="394" r:id="rId36"/>
    <p:sldId id="367" r:id="rId37"/>
    <p:sldId id="412" r:id="rId38"/>
    <p:sldId id="404" r:id="rId39"/>
    <p:sldId id="418" r:id="rId40"/>
    <p:sldId id="395" r:id="rId41"/>
    <p:sldId id="396" r:id="rId42"/>
    <p:sldId id="397" r:id="rId43"/>
    <p:sldId id="398" r:id="rId44"/>
    <p:sldId id="400" r:id="rId45"/>
    <p:sldId id="399" r:id="rId46"/>
    <p:sldId id="401" r:id="rId47"/>
    <p:sldId id="402" r:id="rId48"/>
    <p:sldId id="403" r:id="rId49"/>
    <p:sldId id="372" r:id="rId50"/>
    <p:sldId id="376" r:id="rId51"/>
    <p:sldId id="407" r:id="rId52"/>
    <p:sldId id="410" r:id="rId53"/>
    <p:sldId id="378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8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9E823-0287-49C2-97CF-816C839F6609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D32B9-6730-49C7-80B6-C34ED338D7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724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411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173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950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96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30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207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615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65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842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>
                <a:solidFill>
                  <a:prstClr val="black"/>
                </a:solidFill>
              </a:r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315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>
                <a:solidFill>
                  <a:prstClr val="black"/>
                </a:solidFill>
              </a:r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025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823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886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034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5503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212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694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208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982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419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522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42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926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173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117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7963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097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8261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591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3298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3539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15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159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4862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9809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1339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0429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7382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843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3113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931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426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9851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335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3009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1905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090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1458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121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418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587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64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D32B9-6730-49C7-80B6-C34ED338D7F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3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44568-5AA3-4EF0-8F2C-CFC6AFFDA04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4C051-9BC6-4516-A83A-BFD7BEDB8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44568-5AA3-4EF0-8F2C-CFC6AFFDA04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4C051-9BC6-4516-A83A-BFD7BEDB8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44568-5AA3-4EF0-8F2C-CFC6AFFDA04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4C051-9BC6-4516-A83A-BFD7BEDB8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44568-5AA3-4EF0-8F2C-CFC6AFFDA04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4C051-9BC6-4516-A83A-BFD7BEDB8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44568-5AA3-4EF0-8F2C-CFC6AFFDA04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4C051-9BC6-4516-A83A-BFD7BEDB8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44568-5AA3-4EF0-8F2C-CFC6AFFDA04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4C051-9BC6-4516-A83A-BFD7BEDB8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44568-5AA3-4EF0-8F2C-CFC6AFFDA04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4C051-9BC6-4516-A83A-BFD7BEDB8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44568-5AA3-4EF0-8F2C-CFC6AFFDA04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4C051-9BC6-4516-A83A-BFD7BEDB8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44568-5AA3-4EF0-8F2C-CFC6AFFDA04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4C051-9BC6-4516-A83A-BFD7BEDB8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44568-5AA3-4EF0-8F2C-CFC6AFFDA04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4C051-9BC6-4516-A83A-BFD7BEDB8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44568-5AA3-4EF0-8F2C-CFC6AFFDA04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4C051-9BC6-4516-A83A-BFD7BEDB8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44568-5AA3-4EF0-8F2C-CFC6AFFDA04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4C051-9BC6-4516-A83A-BFD7BEDB8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7159" y="97972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0860" y="1528946"/>
            <a:ext cx="8200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4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基于</a:t>
            </a:r>
            <a:r>
              <a:rPr lang="en-US" altLang="zh-CN" sz="3600" b="1" dirty="0" smtClean="0">
                <a:solidFill>
                  <a:schemeClr val="accent4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ZYNQ</a:t>
            </a:r>
            <a:r>
              <a:rPr lang="zh-CN" altLang="en-US" sz="3600" b="1" dirty="0" smtClean="0">
                <a:solidFill>
                  <a:schemeClr val="accent4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架构</a:t>
            </a:r>
            <a:r>
              <a:rPr lang="zh-CN" altLang="en-US" sz="3600" b="1" dirty="0">
                <a:solidFill>
                  <a:schemeClr val="accent4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的接收机硬件平台设计</a:t>
            </a:r>
          </a:p>
        </p:txBody>
      </p:sp>
      <p:pic>
        <p:nvPicPr>
          <p:cNvPr id="18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" y="97972"/>
            <a:ext cx="1385144" cy="132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副标题 4"/>
          <p:cNvSpPr txBox="1">
            <a:spLocks noChangeArrowheads="1"/>
          </p:cNvSpPr>
          <p:nvPr/>
        </p:nvSpPr>
        <p:spPr bwMode="auto">
          <a:xfrm>
            <a:off x="2645012" y="2606865"/>
            <a:ext cx="492918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640080" indent="-24638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indent="-24638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187450" indent="-20955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1462405" indent="-20955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1919605" indent="-2095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376805" indent="-2095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2834005" indent="-2095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291205" indent="-2095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   师</a:t>
            </a:r>
            <a:r>
              <a:rPr lang="zh-CN" altLang="en-US" sz="2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：丁继成 副教授</a:t>
            </a:r>
            <a:endParaRPr lang="en-US" altLang="zh-CN" sz="2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2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娄立新</a:t>
            </a:r>
            <a:endParaRPr lang="en-US" altLang="zh-CN" sz="2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   业：控制科学与</a:t>
            </a:r>
            <a:r>
              <a:rPr lang="zh-CN" altLang="en-US" sz="2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endParaRPr lang="en-US" altLang="zh-CN" sz="24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  期：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2020</a:t>
            </a:r>
            <a:r>
              <a:rPr lang="zh-CN" altLang="en-US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endParaRPr lang="en-US" altLang="zh-CN" sz="2400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86800" y="459295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22011"/>
    </mc:Choice>
    <mc:Fallback xmlns="">
      <p:transition spd="slow" advTm="2201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960" y="89877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dirty="0"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" name="左大括号 13"/>
          <p:cNvSpPr/>
          <p:nvPr/>
        </p:nvSpPr>
        <p:spPr>
          <a:xfrm>
            <a:off x="1168336" y="657851"/>
            <a:ext cx="268027" cy="363726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65496" y="1796436"/>
            <a:ext cx="1809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总体方案设计</a:t>
            </a:r>
            <a:endParaRPr lang="zh-CN" altLang="en-US" sz="2000" dirty="0"/>
          </a:p>
        </p:txBody>
      </p:sp>
      <p:sp>
        <p:nvSpPr>
          <p:cNvPr id="16" name="左大括号 15"/>
          <p:cNvSpPr/>
          <p:nvPr/>
        </p:nvSpPr>
        <p:spPr>
          <a:xfrm>
            <a:off x="3306047" y="1587617"/>
            <a:ext cx="234780" cy="81774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475338" y="1471845"/>
            <a:ext cx="2869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软件接收机的结构</a:t>
            </a:r>
            <a:r>
              <a:rPr lang="zh-CN" altLang="en-US" sz="2000" dirty="0"/>
              <a:t>设计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475634" y="2239467"/>
            <a:ext cx="3356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GNSS</a:t>
            </a:r>
            <a:r>
              <a:rPr lang="zh-CN" altLang="en-US" sz="2000" dirty="0" smtClean="0"/>
              <a:t>信号体制分析</a:t>
            </a:r>
            <a:endParaRPr lang="zh-CN" altLang="en-US" sz="2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416265" y="657851"/>
            <a:ext cx="2481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设计要求与需求分析</a:t>
            </a:r>
            <a:endParaRPr lang="zh-CN" altLang="en-US" sz="2000" dirty="0"/>
          </a:p>
        </p:txBody>
      </p:sp>
      <p:sp>
        <p:nvSpPr>
          <p:cNvPr id="22" name="左大括号 21"/>
          <p:cNvSpPr/>
          <p:nvPr/>
        </p:nvSpPr>
        <p:spPr>
          <a:xfrm>
            <a:off x="3927948" y="315963"/>
            <a:ext cx="167396" cy="107506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020265" y="159321"/>
            <a:ext cx="1504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多模多频</a:t>
            </a:r>
            <a:endParaRPr lang="zh-CN" altLang="en-US" sz="2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4010620" y="485650"/>
            <a:ext cx="3287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灵活性高、信号处理速度快</a:t>
            </a:r>
            <a:endParaRPr lang="zh-CN" altLang="en-US" sz="2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375575" y="1006260"/>
            <a:ext cx="553998" cy="2940448"/>
          </a:xfrm>
          <a:prstGeom prst="rect">
            <a:avLst/>
          </a:prstGeom>
          <a:solidFill>
            <a:srgbClr val="FFFF00"/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/>
              <a:t>接收机硬件平台设计</a:t>
            </a:r>
            <a:endParaRPr lang="zh-CN" altLang="en-US" sz="2400" dirty="0"/>
          </a:p>
        </p:txBody>
      </p:sp>
      <p:sp>
        <p:nvSpPr>
          <p:cNvPr id="26" name="文本框 25"/>
          <p:cNvSpPr txBox="1"/>
          <p:nvPr/>
        </p:nvSpPr>
        <p:spPr>
          <a:xfrm>
            <a:off x="4021403" y="826450"/>
            <a:ext cx="212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小型化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475551" y="1839669"/>
            <a:ext cx="212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关键器件选型</a:t>
            </a:r>
            <a:endParaRPr lang="zh-CN" altLang="en-US" sz="2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477799" y="2766611"/>
            <a:ext cx="1809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硬件平台实现</a:t>
            </a:r>
            <a:endParaRPr lang="zh-CN" altLang="en-US" sz="2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1458709" y="3850151"/>
            <a:ext cx="1809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硬件平台测试</a:t>
            </a:r>
            <a:endParaRPr lang="zh-CN" altLang="en-US" sz="2000" dirty="0"/>
          </a:p>
        </p:txBody>
      </p:sp>
      <p:sp>
        <p:nvSpPr>
          <p:cNvPr id="31" name="左大括号 30"/>
          <p:cNvSpPr/>
          <p:nvPr/>
        </p:nvSpPr>
        <p:spPr>
          <a:xfrm>
            <a:off x="3306048" y="2639744"/>
            <a:ext cx="60960" cy="64877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343747" y="2558811"/>
            <a:ext cx="212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原理图设计</a:t>
            </a:r>
            <a:endParaRPr lang="zh-CN" altLang="en-US" sz="2000" dirty="0"/>
          </a:p>
        </p:txBody>
      </p:sp>
      <p:sp>
        <p:nvSpPr>
          <p:cNvPr id="33" name="文本框 32"/>
          <p:cNvSpPr txBox="1"/>
          <p:nvPr/>
        </p:nvSpPr>
        <p:spPr>
          <a:xfrm>
            <a:off x="3410269" y="2966666"/>
            <a:ext cx="212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PCB</a:t>
            </a:r>
            <a:r>
              <a:rPr lang="zh-CN" altLang="en-US" sz="2000" dirty="0" smtClean="0"/>
              <a:t>设计</a:t>
            </a:r>
            <a:endParaRPr lang="zh-CN" altLang="en-US" sz="2000" dirty="0"/>
          </a:p>
        </p:txBody>
      </p:sp>
      <p:sp>
        <p:nvSpPr>
          <p:cNvPr id="34" name="文本框 33"/>
          <p:cNvSpPr txBox="1"/>
          <p:nvPr/>
        </p:nvSpPr>
        <p:spPr>
          <a:xfrm>
            <a:off x="3274713" y="3536314"/>
            <a:ext cx="1247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板</a:t>
            </a:r>
            <a:r>
              <a:rPr lang="zh-CN" altLang="en-US" sz="2000" dirty="0" smtClean="0"/>
              <a:t>卡调试</a:t>
            </a:r>
            <a:endParaRPr lang="zh-CN" altLang="en-US" sz="2000" dirty="0"/>
          </a:p>
        </p:txBody>
      </p:sp>
      <p:sp>
        <p:nvSpPr>
          <p:cNvPr id="35" name="文本框 34"/>
          <p:cNvSpPr txBox="1"/>
          <p:nvPr/>
        </p:nvSpPr>
        <p:spPr>
          <a:xfrm>
            <a:off x="4774804" y="2513962"/>
            <a:ext cx="212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信号完整性设计</a:t>
            </a:r>
            <a:endParaRPr lang="zh-CN" altLang="en-US" sz="2000" dirty="0"/>
          </a:p>
        </p:txBody>
      </p:sp>
      <p:sp>
        <p:nvSpPr>
          <p:cNvPr id="36" name="文本框 35"/>
          <p:cNvSpPr txBox="1"/>
          <p:nvPr/>
        </p:nvSpPr>
        <p:spPr>
          <a:xfrm>
            <a:off x="4790201" y="2985240"/>
            <a:ext cx="212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电源完整性设计</a:t>
            </a:r>
            <a:endParaRPr lang="zh-CN" altLang="en-US" sz="2000" dirty="0"/>
          </a:p>
        </p:txBody>
      </p:sp>
      <p:sp>
        <p:nvSpPr>
          <p:cNvPr id="37" name="文本框 36"/>
          <p:cNvSpPr txBox="1"/>
          <p:nvPr/>
        </p:nvSpPr>
        <p:spPr>
          <a:xfrm>
            <a:off x="4835054" y="3450041"/>
            <a:ext cx="212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电磁兼容设计</a:t>
            </a:r>
            <a:endParaRPr lang="zh-CN" altLang="en-US" sz="2000" dirty="0"/>
          </a:p>
        </p:txBody>
      </p:sp>
      <p:sp>
        <p:nvSpPr>
          <p:cNvPr id="39" name="左大括号 38"/>
          <p:cNvSpPr/>
          <p:nvPr/>
        </p:nvSpPr>
        <p:spPr>
          <a:xfrm>
            <a:off x="4714554" y="2669370"/>
            <a:ext cx="120500" cy="106730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3287143" y="3906632"/>
            <a:ext cx="1797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数据采集实验</a:t>
            </a:r>
            <a:endParaRPr lang="zh-CN" altLang="en-US" sz="2000" dirty="0"/>
          </a:p>
        </p:txBody>
      </p:sp>
      <p:sp>
        <p:nvSpPr>
          <p:cNvPr id="42" name="文本框 41"/>
          <p:cNvSpPr txBox="1"/>
          <p:nvPr/>
        </p:nvSpPr>
        <p:spPr>
          <a:xfrm>
            <a:off x="3274713" y="4272982"/>
            <a:ext cx="1247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整体测试</a:t>
            </a:r>
            <a:endParaRPr lang="zh-CN" altLang="en-US" sz="2000" dirty="0"/>
          </a:p>
        </p:txBody>
      </p:sp>
      <p:sp>
        <p:nvSpPr>
          <p:cNvPr id="43" name="左大括号 42"/>
          <p:cNvSpPr/>
          <p:nvPr/>
        </p:nvSpPr>
        <p:spPr>
          <a:xfrm>
            <a:off x="3207093" y="3563463"/>
            <a:ext cx="98954" cy="99582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8521553" y="4537948"/>
            <a:ext cx="49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10</a:t>
            </a:r>
            <a:endParaRPr lang="zh-CN" altLang="en-US" b="1" dirty="0"/>
          </a:p>
        </p:txBody>
      </p:sp>
      <p:sp>
        <p:nvSpPr>
          <p:cNvPr id="40" name="文本框 39"/>
          <p:cNvSpPr txBox="1"/>
          <p:nvPr/>
        </p:nvSpPr>
        <p:spPr>
          <a:xfrm>
            <a:off x="4014663" y="1163656"/>
            <a:ext cx="212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低成本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" y="99604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0960" y="240032"/>
            <a:ext cx="3333553" cy="609600"/>
            <a:chOff x="83633" y="525782"/>
            <a:chExt cx="2370361" cy="609600"/>
          </a:xfrm>
        </p:grpSpPr>
        <p:sp>
          <p:nvSpPr>
            <p:cNvPr id="7" name="矩形 6"/>
            <p:cNvSpPr/>
            <p:nvPr/>
          </p:nvSpPr>
          <p:spPr>
            <a:xfrm>
              <a:off x="83633" y="525782"/>
              <a:ext cx="2370361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7158" y="597844"/>
              <a:ext cx="2110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设计要求与需求分析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副标题 4"/>
          <p:cNvSpPr txBox="1">
            <a:spLocks noChangeArrowheads="1"/>
          </p:cNvSpPr>
          <p:nvPr/>
        </p:nvSpPr>
        <p:spPr bwMode="auto">
          <a:xfrm>
            <a:off x="119766" y="986248"/>
            <a:ext cx="8732404" cy="3533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640080" indent="-24638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indent="-24638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187450" indent="-20955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1462405" indent="-20955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1919605" indent="-2095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376805" indent="-2095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2834005" indent="-2095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291205" indent="-2095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多模多频</a:t>
            </a:r>
            <a:endParaRPr lang="en-US" altLang="zh-CN" sz="1800" dirty="0" smtClean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zh-CN" altLang="en-US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en-US" altLang="zh-CN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MAX2771</a:t>
            </a:r>
            <a:r>
              <a:rPr lang="zh-CN" altLang="en-US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芯片作为射频信号接收器，可以实现多系统多频段的卫星信号接收。</a:t>
            </a:r>
            <a:endParaRPr lang="en-US" altLang="zh-CN" sz="1600" dirty="0" smtClean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灵活性高、信号处理速度快 </a:t>
            </a:r>
            <a:endParaRPr lang="en-US" altLang="zh-CN" sz="1800" dirty="0" smtClean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zh-CN" altLang="en-US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en-US" altLang="zh-CN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FPGA</a:t>
            </a:r>
            <a:r>
              <a:rPr lang="zh-CN" altLang="en-US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作为数字信号处理部分，可实现硬件编程，灵活性高</a:t>
            </a:r>
            <a:r>
              <a:rPr lang="en-US" altLang="zh-CN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,FPGA</a:t>
            </a:r>
            <a:r>
              <a:rPr lang="zh-CN" altLang="en-US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的并行处理方式大大提高了信号的处理速度；对于定位解算，核心处理器采用双核</a:t>
            </a:r>
            <a:r>
              <a:rPr lang="en-US" altLang="zh-CN" sz="16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 Cortex-A9</a:t>
            </a:r>
            <a:r>
              <a:rPr lang="zh-CN" altLang="en-US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处理器</a:t>
            </a:r>
            <a:r>
              <a:rPr lang="en-US" altLang="zh-CN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并添加双片</a:t>
            </a:r>
            <a:r>
              <a:rPr lang="en-US" altLang="zh-CN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DDR3</a:t>
            </a:r>
            <a:r>
              <a:rPr lang="zh-CN" altLang="en-US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进行辅助计算，信号解算速度提高。</a:t>
            </a:r>
            <a:endParaRPr lang="en-US" altLang="zh-CN" sz="1600" dirty="0" smtClean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小型化</a:t>
            </a:r>
            <a:endParaRPr lang="en-US" altLang="zh-CN" sz="1800" dirty="0" smtClean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</a:pPr>
            <a:r>
              <a:rPr lang="zh-CN" altLang="en-US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接收机的物理尺寸：长</a:t>
            </a:r>
            <a:r>
              <a:rPr lang="en-US" altLang="zh-CN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10cm</a:t>
            </a:r>
            <a:r>
              <a:rPr lang="zh-CN" altLang="en-US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，宽</a:t>
            </a:r>
            <a:r>
              <a:rPr lang="en-US" altLang="zh-CN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6cm</a:t>
            </a:r>
            <a:r>
              <a:rPr lang="zh-CN" altLang="en-US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，高</a:t>
            </a:r>
            <a:r>
              <a:rPr lang="en-US" altLang="zh-CN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1cm</a:t>
            </a:r>
            <a:r>
              <a:rPr lang="zh-CN" altLang="en-US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dirty="0" smtClean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低成本</a:t>
            </a:r>
            <a:endParaRPr lang="en-US" altLang="zh-CN" sz="1800" dirty="0" smtClean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接收机硬件平台的器件成本</a:t>
            </a:r>
            <a:r>
              <a:rPr lang="en-US" altLang="zh-CN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578.516</a:t>
            </a:r>
            <a:r>
              <a:rPr lang="zh-CN" altLang="en-US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元，</a:t>
            </a:r>
            <a:r>
              <a:rPr lang="en-US" altLang="zh-CN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PCB</a:t>
            </a:r>
            <a:r>
              <a:rPr lang="zh-CN" altLang="en-US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板成本</a:t>
            </a:r>
            <a:r>
              <a:rPr lang="en-US" altLang="zh-CN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36</a:t>
            </a:r>
            <a:r>
              <a:rPr lang="zh-CN" altLang="en-US" sz="16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元</a:t>
            </a:r>
            <a:r>
              <a:rPr lang="en-US" altLang="zh-CN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6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片（不含开机费）</a:t>
            </a:r>
            <a:endParaRPr lang="en-US" altLang="zh-CN" sz="1600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</a:pPr>
            <a:endParaRPr lang="en-US" altLang="zh-CN" sz="1600" dirty="0" smtClean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2000"/>
              </a:lnSpc>
              <a:spcBef>
                <a:spcPts val="0"/>
              </a:spcBef>
              <a:buClrTx/>
              <a:buSzTx/>
              <a:buNone/>
            </a:pPr>
            <a:endParaRPr lang="en-US" altLang="zh-CN" sz="1600" dirty="0" smtClean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2000"/>
              </a:lnSpc>
              <a:spcBef>
                <a:spcPts val="0"/>
              </a:spcBef>
              <a:buClrTx/>
              <a:buSzTx/>
              <a:buNone/>
            </a:pPr>
            <a:endParaRPr lang="en-US" altLang="zh-CN" sz="24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ClrTx/>
              <a:buSzTx/>
              <a:buNone/>
            </a:pPr>
            <a:endParaRPr lang="en-US" altLang="zh-CN" sz="24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ClrTx/>
              <a:buSzTx/>
              <a:buNone/>
            </a:pPr>
            <a:endParaRPr lang="en-US" altLang="zh-CN" sz="2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521553" y="4537948"/>
            <a:ext cx="49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11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960" y="-14822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dirty="0" smtClean="0"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 </a:t>
            </a:r>
            <a:r>
              <a:rPr lang="en-US" altLang="zh-CN" dirty="0" err="1" smtClean="0"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endParaRPr lang="zh-CN" altLang="en-US" dirty="0"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2294756" cy="609600"/>
            <a:chOff x="137158" y="523876"/>
            <a:chExt cx="3024330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3024330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6281" y="597843"/>
              <a:ext cx="2714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FFFF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总体</a:t>
              </a:r>
              <a:r>
                <a:rPr lang="zh-CN" altLang="en-US" sz="2400" b="1" dirty="0" smtClean="0">
                  <a:solidFill>
                    <a:srgbClr val="FFFFFF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方案设计</a:t>
              </a:r>
              <a:endParaRPr lang="zh-CN" altLang="en-US" sz="2400" b="1" dirty="0">
                <a:solidFill>
                  <a:srgbClr val="FFFF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785" y="844930"/>
            <a:ext cx="5412471" cy="35399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82734" y="4386308"/>
            <a:ext cx="3378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GNSS</a:t>
            </a:r>
            <a:r>
              <a:rPr lang="zh-CN" altLang="en-US" dirty="0"/>
              <a:t>接收机硬件平台原理框图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83285" y="612843"/>
            <a:ext cx="93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8521553" y="4537948"/>
            <a:ext cx="49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12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" y="99604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2654679" cy="609600"/>
            <a:chOff x="137158" y="523876"/>
            <a:chExt cx="2332127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2332127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11561" y="597844"/>
              <a:ext cx="2183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设计难点与重点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副标题 4"/>
          <p:cNvSpPr txBox="1">
            <a:spLocks noChangeArrowheads="1"/>
          </p:cNvSpPr>
          <p:nvPr/>
        </p:nvSpPr>
        <p:spPr bwMode="auto">
          <a:xfrm>
            <a:off x="119766" y="986248"/>
            <a:ext cx="8732404" cy="3533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640080" indent="-24638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indent="-24638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187450" indent="-20955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1462405" indent="-20955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1919605" indent="-2095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376805" indent="-2095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2834005" indent="-2095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291205" indent="-2095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硬件平台的原理图设计：</a:t>
            </a:r>
            <a:r>
              <a:rPr lang="zh-CN" altLang="en-US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核心处理器芯片的各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功能引脚的设计</a:t>
            </a:r>
            <a:r>
              <a:rPr lang="zh-CN" altLang="en-US" sz="18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18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ClrTx/>
              <a:buSzTx/>
              <a:buNone/>
            </a:pP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</a:t>
            </a:r>
            <a:r>
              <a:rPr lang="zh-CN" altLang="en-US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电源的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启动顺序</a:t>
            </a:r>
            <a:r>
              <a:rPr lang="zh-CN" altLang="en-US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以及匹配电容设计、</a:t>
            </a:r>
            <a:endParaRPr lang="en-US" altLang="zh-CN" sz="16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ClrTx/>
              <a:buSzTx/>
              <a:buNone/>
            </a:pPr>
            <a:r>
              <a: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</a:t>
            </a:r>
            <a:r>
              <a:rPr lang="zh-CN" altLang="en-US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射频前端电路设计、多射频电路时钟设计</a:t>
            </a:r>
            <a:endParaRPr lang="en-US" altLang="zh-CN" sz="16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ClrTx/>
              <a:buSzTx/>
              <a:buNone/>
            </a:pPr>
            <a:r>
              <a: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</a:t>
            </a:r>
            <a:r>
              <a:rPr lang="zh-CN" altLang="en-US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双片</a:t>
            </a:r>
            <a:r>
              <a:rPr lang="en-US" altLang="zh-CN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DDR3</a:t>
            </a:r>
            <a:r>
              <a:rPr lang="zh-CN" altLang="en-US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的原理图设计</a:t>
            </a:r>
            <a:endParaRPr lang="en-US" altLang="zh-CN" sz="16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硬件平台的</a:t>
            </a:r>
            <a:r>
              <a:rPr lang="en-US" altLang="zh-CN" sz="18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18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小型化提高了板卡的布局布线难度</a:t>
            </a:r>
            <a:endParaRPr lang="en-US" altLang="zh-CN" sz="16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ClrTx/>
              <a:buSzTx/>
              <a:buNone/>
            </a:pPr>
            <a:r>
              <a: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</a:t>
            </a:r>
            <a:r>
              <a:rPr lang="zh-CN" altLang="en-US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信号完整性、电磁兼容、电源完整性</a:t>
            </a:r>
            <a:endParaRPr lang="en-US" altLang="zh-CN" sz="16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ClrTx/>
              <a:buSzTx/>
              <a:buNone/>
            </a:pPr>
            <a:r>
              <a: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</a:t>
            </a:r>
            <a:r>
              <a:rPr lang="zh-CN" altLang="en-US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保证多系统的接收机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钟差</a:t>
            </a:r>
            <a:r>
              <a:rPr lang="zh-CN" altLang="en-US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</a:t>
            </a:r>
            <a:endParaRPr lang="en-US" altLang="zh-CN" sz="16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ClrTx/>
              <a:buSzTx/>
              <a:buNone/>
            </a:pPr>
            <a:r>
              <a: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</a:t>
            </a:r>
            <a:r>
              <a:rPr lang="zh-CN" altLang="en-US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双片</a:t>
            </a:r>
            <a:r>
              <a:rPr lang="en-US" altLang="zh-CN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DDR3</a:t>
            </a:r>
            <a:r>
              <a:rPr lang="zh-CN" altLang="en-US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的拓扑结构布线</a:t>
            </a:r>
            <a:endParaRPr lang="en-US" altLang="zh-CN" sz="16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lang="zh-CN" altLang="en-US" sz="18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卡调试与整体平台测试：</a:t>
            </a:r>
            <a:r>
              <a:rPr lang="en-US" altLang="zh-CN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BGA</a:t>
            </a:r>
            <a:r>
              <a:rPr lang="zh-CN" altLang="en-US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0201</a:t>
            </a:r>
            <a:r>
              <a:rPr lang="zh-CN" altLang="en-US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QFN</a:t>
            </a:r>
            <a:r>
              <a:rPr lang="zh-CN" altLang="en-US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等封装器件的焊接调试</a:t>
            </a:r>
            <a:endParaRPr lang="en-US" altLang="zh-CN" sz="16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ClrTx/>
              <a:buSzTx/>
              <a:buNone/>
            </a:pPr>
            <a:r>
              <a: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</a:t>
            </a:r>
            <a:r>
              <a:rPr lang="zh-CN" altLang="en-US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射频芯片的内部寄存器参数配置</a:t>
            </a:r>
            <a:endParaRPr lang="en-US" altLang="zh-CN" sz="16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ClrTx/>
              <a:buSzTx/>
              <a:buNone/>
            </a:pPr>
            <a:r>
              <a: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</a:t>
            </a:r>
            <a:r>
              <a:rPr lang="zh-CN" altLang="en-US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</a:t>
            </a: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</a:t>
            </a:r>
            <a:r>
              <a:rPr lang="zh-CN" altLang="en-US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16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ClrTx/>
              <a:buSzTx/>
              <a:buNone/>
            </a:pPr>
            <a:r>
              <a: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</a:t>
            </a:r>
          </a:p>
          <a:p>
            <a:pPr marL="0" indent="0" eaLnBrk="1" hangingPunct="1">
              <a:buClrTx/>
              <a:buSzTx/>
              <a:buNone/>
            </a:pPr>
            <a:endParaRPr lang="en-US" altLang="zh-CN" sz="16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ClrTx/>
              <a:buSzTx/>
              <a:buNone/>
            </a:pPr>
            <a:r>
              <a: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</a:t>
            </a:r>
          </a:p>
          <a:p>
            <a:pPr marL="0" indent="0" eaLnBrk="1" hangingPunct="1">
              <a:buClrTx/>
              <a:buSzTx/>
              <a:buNone/>
            </a:pPr>
            <a:endParaRPr lang="en-US" altLang="zh-CN" sz="16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ClrTx/>
              <a:buSzTx/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521553" y="4537948"/>
            <a:ext cx="49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13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960" y="99604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dirty="0"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4707214" cy="609600"/>
            <a:chOff x="137158" y="523876"/>
            <a:chExt cx="2820337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2820337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7158" y="597843"/>
              <a:ext cx="2714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FFFFFF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总体方案设计</a:t>
              </a:r>
              <a:r>
                <a:rPr lang="en-US" altLang="zh-CN" sz="2400" b="1" dirty="0" smtClean="0">
                  <a:solidFill>
                    <a:srgbClr val="FFFFFF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——</a:t>
              </a:r>
              <a:r>
                <a:rPr lang="zh-CN" altLang="en-US" sz="2400" b="1" dirty="0" smtClean="0">
                  <a:solidFill>
                    <a:srgbClr val="FFFFFF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关键器件选型</a:t>
              </a:r>
              <a:endParaRPr lang="zh-CN" altLang="en-US" sz="2400" b="1" dirty="0">
                <a:solidFill>
                  <a:srgbClr val="FFFF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0960" y="873362"/>
            <a:ext cx="8492247" cy="3206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XC7Z020CLG400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芯片作为接收机硬件平台的核心处理器。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原因：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单芯片上集成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了双核的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Cortex-A9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处理器与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85K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的可编程逻辑资源，具有同时实现软件编程和硬件编程的超级功能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在硬件上，与双芯片方案相比，大大的减少所需设计面积，利于接收机小型化的实现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在开发平台方面，赛灵思公司提供丰富的设计资源且开发平台易于使用者快速掌握，并且功能强大，缩短产品开发周期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95" y="3399418"/>
            <a:ext cx="1404805" cy="137432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14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960" y="99604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dirty="0"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8672" y="238126"/>
            <a:ext cx="4619515" cy="609600"/>
            <a:chOff x="109237" y="523876"/>
            <a:chExt cx="3052251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3024330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9237" y="597843"/>
              <a:ext cx="2714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b="1" dirty="0">
                <a:solidFill>
                  <a:srgbClr val="FFFF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99059" y="947330"/>
            <a:ext cx="879348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选用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MAX2771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芯片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作为接收机硬件平台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的射频前端芯片。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原因：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单芯片即可覆盖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频段，可支持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GLONASS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Galileo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QZSS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和北斗导航卫星系统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信号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可以通过配置实现零中频结构和低中频结构中的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选择，并可配置中频频率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成本低，在前期方案验证和后续整体设计时减少成本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l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7158" y="295777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总体方案设计</a:t>
            </a:r>
            <a:r>
              <a:rPr lang="en-US" altLang="zh-CN" sz="2400" b="1" dirty="0">
                <a:solidFill>
                  <a:srgbClr val="FFFF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rgbClr val="FFFF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关键器件选型</a:t>
            </a:r>
            <a:endParaRPr lang="zh-CN" altLang="en-US" sz="2400" b="1" dirty="0"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3" name="图片 1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0"/>
          <a:stretch>
            <a:fillRect/>
          </a:stretch>
        </p:blipFill>
        <p:spPr bwMode="auto">
          <a:xfrm>
            <a:off x="6431063" y="2968129"/>
            <a:ext cx="2301457" cy="1862951"/>
          </a:xfrm>
          <a:prstGeom prst="rect">
            <a:avLst/>
          </a:prstGeom>
          <a:ln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15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960" y="99604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dirty="0"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8673" y="238126"/>
            <a:ext cx="4716792" cy="609600"/>
            <a:chOff x="109237" y="523876"/>
            <a:chExt cx="3052251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3024330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9237" y="597843"/>
              <a:ext cx="2714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b="1" dirty="0">
                <a:solidFill>
                  <a:srgbClr val="FFFF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37158" y="1022963"/>
            <a:ext cx="879348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存储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电路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芯片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W25Q128FVEIG</a:t>
            </a:r>
          </a:p>
          <a:p>
            <a:pPr>
              <a:spcAft>
                <a:spcPts val="1200"/>
              </a:spcAft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闪存芯片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MT41K256M16HA-125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DDR3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电源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电路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TPS62130RGTR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芯片（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1.8V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3.3V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MAX1510ETB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芯片专用电源芯片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MAX8510EXK29+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2.85V LDO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电源芯片）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外围通信接口电路：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以太网芯片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RTL8211E-VL</a:t>
            </a:r>
          </a:p>
          <a:p>
            <a:pPr>
              <a:spcAft>
                <a:spcPts val="120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UART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芯片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FT232RL</a:t>
            </a:r>
          </a:p>
          <a:p>
            <a:pPr>
              <a:spcAft>
                <a:spcPts val="1200"/>
              </a:spcAft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8972" y="279831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总体方案设计</a:t>
            </a:r>
            <a:r>
              <a:rPr lang="en-US" altLang="zh-CN" sz="2400" b="1" dirty="0">
                <a:solidFill>
                  <a:srgbClr val="FFFF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rgbClr val="FFFF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关键器件选型</a:t>
            </a:r>
            <a:endParaRPr lang="zh-CN" altLang="en-US" sz="2400" b="1" dirty="0"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16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6524" y="99604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6895939" cy="609600"/>
            <a:chOff x="137158" y="523876"/>
            <a:chExt cx="3268802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2701638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15986" y="596371"/>
              <a:ext cx="31899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总体方案设计</a:t>
              </a:r>
              <a:r>
                <a:rPr lang="en-US" altLang="zh-CN" sz="2400" b="1" dirty="0" smtClean="0">
                  <a:solidFill>
                    <a:srgbClr val="FFFFFF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——</a:t>
              </a:r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GNSS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信号体制分析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870315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02" y="866567"/>
            <a:ext cx="7023034" cy="157168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74" y="2386014"/>
            <a:ext cx="7307290" cy="19226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294277" y="4142708"/>
            <a:ext cx="2024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L1/G1/B1/E1</a:t>
            </a:r>
            <a:r>
              <a:rPr lang="zh-CN" altLang="en-US" dirty="0" smtClean="0"/>
              <a:t>共用一个射频通道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397295" y="4142708"/>
            <a:ext cx="1653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E6/B3</a:t>
            </a:r>
            <a:r>
              <a:rPr lang="zh-CN" altLang="en-US" dirty="0" smtClean="0"/>
              <a:t>共用一个射频通道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372706" y="4142708"/>
            <a:ext cx="1721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E5/L5/B2</a:t>
            </a:r>
            <a:r>
              <a:rPr lang="zh-CN" altLang="en-US" dirty="0" smtClean="0"/>
              <a:t>共用一个射频通道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17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6495" y="85527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dirty="0"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6" y="238126"/>
            <a:ext cx="5045938" cy="913105"/>
            <a:chOff x="137157" y="523876"/>
            <a:chExt cx="2714626" cy="913105"/>
          </a:xfrm>
        </p:grpSpPr>
        <p:sp>
          <p:nvSpPr>
            <p:cNvPr id="7" name="矩形 6"/>
            <p:cNvSpPr/>
            <p:nvPr/>
          </p:nvSpPr>
          <p:spPr>
            <a:xfrm>
              <a:off x="137159" y="523876"/>
              <a:ext cx="2714624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7157" y="605984"/>
              <a:ext cx="27146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FFFFFF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GNSS</a:t>
              </a:r>
              <a:r>
                <a:rPr lang="zh-CN" altLang="en-US" sz="2400" b="1" dirty="0" smtClean="0">
                  <a:solidFill>
                    <a:srgbClr val="FFFFFF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接收机硬件平台的原理图设计</a:t>
              </a:r>
              <a:endParaRPr lang="zh-CN" altLang="en-US" sz="2400" b="1" dirty="0">
                <a:solidFill>
                  <a:srgbClr val="FFFF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18</a:t>
            </a:r>
            <a:endParaRPr lang="zh-CN" altLang="en-US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718422" y="2066722"/>
            <a:ext cx="461665" cy="1241857"/>
          </a:xfrm>
          <a:prstGeom prst="rect">
            <a:avLst/>
          </a:prstGeom>
          <a:solidFill>
            <a:srgbClr val="00B050"/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原理图设计</a:t>
            </a:r>
            <a:endParaRPr lang="zh-CN" altLang="en-US" dirty="0"/>
          </a:p>
        </p:txBody>
      </p:sp>
      <p:sp>
        <p:nvSpPr>
          <p:cNvPr id="14" name="左大括号 13"/>
          <p:cNvSpPr/>
          <p:nvPr/>
        </p:nvSpPr>
        <p:spPr>
          <a:xfrm>
            <a:off x="1355346" y="1316232"/>
            <a:ext cx="393572" cy="283553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748275" y="2420827"/>
            <a:ext cx="23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核心处理器电路设计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776500" y="1287737"/>
            <a:ext cx="169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电源电路设计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748918" y="2936587"/>
            <a:ext cx="165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射频电路设计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776500" y="1819809"/>
            <a:ext cx="173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时钟电路设计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748918" y="3900367"/>
            <a:ext cx="201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通信接口电路设计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748918" y="3431861"/>
            <a:ext cx="178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存储电路设计</a:t>
            </a:r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>
            <a:off x="4037045" y="1395610"/>
            <a:ext cx="496273" cy="246742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521288" y="1441714"/>
            <a:ext cx="1082103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PS </a:t>
            </a:r>
            <a:r>
              <a:rPr lang="zh-CN" altLang="en-US" dirty="0" smtClean="0"/>
              <a:t>部分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533318" y="3472243"/>
            <a:ext cx="1082103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PL </a:t>
            </a:r>
            <a:r>
              <a:rPr lang="zh-CN" altLang="en-US" dirty="0" smtClean="0"/>
              <a:t>部分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6127853" y="726035"/>
            <a:ext cx="162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启动模式设计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6095572" y="2321195"/>
            <a:ext cx="201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存储电路接口设计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6045548" y="1812626"/>
            <a:ext cx="219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通信接口电路设计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6095572" y="1287737"/>
            <a:ext cx="212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JTAG</a:t>
            </a:r>
            <a:r>
              <a:rPr lang="zh-CN" altLang="en-US" dirty="0" smtClean="0"/>
              <a:t>调试电路设计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6107711" y="3474315"/>
            <a:ext cx="22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秒脉冲输出电路设计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6127853" y="2897593"/>
            <a:ext cx="20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射频电路接口设计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6127853" y="4050713"/>
            <a:ext cx="219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通信接口电路设计</a:t>
            </a:r>
            <a:endParaRPr lang="zh-CN" altLang="en-US" dirty="0"/>
          </a:p>
        </p:txBody>
      </p:sp>
      <p:sp>
        <p:nvSpPr>
          <p:cNvPr id="38" name="左大括号 37"/>
          <p:cNvSpPr/>
          <p:nvPr/>
        </p:nvSpPr>
        <p:spPr>
          <a:xfrm>
            <a:off x="5671212" y="748292"/>
            <a:ext cx="465394" cy="1794522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左大括号 38"/>
          <p:cNvSpPr/>
          <p:nvPr/>
        </p:nvSpPr>
        <p:spPr>
          <a:xfrm>
            <a:off x="5735337" y="2876740"/>
            <a:ext cx="317739" cy="164952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9060" y="99604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dirty="0"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6" y="238126"/>
            <a:ext cx="5045938" cy="913105"/>
            <a:chOff x="137157" y="523876"/>
            <a:chExt cx="2714626" cy="913105"/>
          </a:xfrm>
        </p:grpSpPr>
        <p:sp>
          <p:nvSpPr>
            <p:cNvPr id="7" name="矩形 6"/>
            <p:cNvSpPr/>
            <p:nvPr/>
          </p:nvSpPr>
          <p:spPr>
            <a:xfrm>
              <a:off x="137159" y="523876"/>
              <a:ext cx="2714624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7157" y="605984"/>
              <a:ext cx="27146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FFFFFF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GNSS</a:t>
              </a:r>
              <a:r>
                <a:rPr lang="zh-CN" altLang="en-US" sz="2400" b="1" dirty="0" smtClean="0">
                  <a:solidFill>
                    <a:srgbClr val="FFFFFF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接收机硬件平台的原理图设计</a:t>
              </a:r>
              <a:endParaRPr lang="zh-CN" altLang="en-US" sz="2400" b="1" dirty="0">
                <a:solidFill>
                  <a:srgbClr val="FFFF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2516676" y="1275565"/>
          <a:ext cx="6413964" cy="33020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188119"/>
                <a:gridCol w="1682917"/>
                <a:gridCol w="1771464"/>
                <a:gridCol w="1771464"/>
              </a:tblGrid>
              <a:tr h="246660"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类型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引脚名称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标称电压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引脚功能描述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</a:tr>
              <a:tr h="246660">
                <a:tc rowSpan="6"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PS</a:t>
                      </a:r>
                      <a:r>
                        <a:rPr lang="zh-CN" sz="1000" kern="100" dirty="0">
                          <a:effectLst/>
                        </a:rPr>
                        <a:t>电压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</a:t>
                      </a:r>
                      <a:r>
                        <a:rPr lang="en-US" sz="1000" kern="100" baseline="-25000">
                          <a:effectLst/>
                        </a:rPr>
                        <a:t>CCPINT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1.0V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内部逻辑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</a:tr>
              <a:tr h="2466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</a:t>
                      </a:r>
                      <a:r>
                        <a:rPr lang="en-US" sz="1000" kern="100" baseline="-25000">
                          <a:effectLst/>
                        </a:rPr>
                        <a:t>CCPAUX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1.8V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I/O</a:t>
                      </a:r>
                      <a:r>
                        <a:rPr lang="zh-CN" sz="1000" kern="100">
                          <a:effectLst/>
                        </a:rPr>
                        <a:t>引脚缓冲预驱动器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</a:tr>
              <a:tr h="2502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</a:t>
                      </a:r>
                      <a:r>
                        <a:rPr lang="en-US" sz="1000" kern="100" baseline="-25000">
                          <a:effectLst/>
                        </a:rPr>
                        <a:t>CCO_DDR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1.2V - 1.8V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DDR</a:t>
                      </a:r>
                      <a:r>
                        <a:rPr lang="zh-CN" sz="1000" kern="100">
                          <a:effectLst/>
                        </a:rPr>
                        <a:t>内存接口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</a:tr>
              <a:tr h="2502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</a:t>
                      </a:r>
                      <a:r>
                        <a:rPr lang="en-US" sz="1000" kern="100" baseline="-25000">
                          <a:effectLst/>
                        </a:rPr>
                        <a:t>CCO_MIO0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1.8V - 3.3V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BANK 0</a:t>
                      </a:r>
                      <a:r>
                        <a:rPr lang="zh-CN" sz="1000" kern="100">
                          <a:effectLst/>
                        </a:rPr>
                        <a:t>引脚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</a:tr>
              <a:tr h="2502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</a:t>
                      </a:r>
                      <a:r>
                        <a:rPr lang="en-US" sz="1000" kern="100" baseline="-25000">
                          <a:effectLst/>
                        </a:rPr>
                        <a:t>CCO_MIO1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1.8V - 3.3V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BANK 1</a:t>
                      </a:r>
                      <a:r>
                        <a:rPr lang="zh-CN" sz="1000" kern="100">
                          <a:effectLst/>
                        </a:rPr>
                        <a:t>引脚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</a:tr>
              <a:tr h="2466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</a:t>
                      </a:r>
                      <a:r>
                        <a:rPr lang="en-US" sz="1000" kern="100" baseline="-25000">
                          <a:effectLst/>
                        </a:rPr>
                        <a:t>CCPLL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1.8V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PLL</a:t>
                      </a:r>
                      <a:r>
                        <a:rPr lang="zh-CN" sz="1000" kern="100">
                          <a:effectLst/>
                        </a:rPr>
                        <a:t>模拟电压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</a:tr>
              <a:tr h="246660">
                <a:tc rowSpan="6"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PL</a:t>
                      </a:r>
                      <a:r>
                        <a:rPr lang="zh-CN" sz="1000" kern="100" dirty="0">
                          <a:effectLst/>
                        </a:rPr>
                        <a:t>电压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VCCINT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1.0V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内部核心逻辑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</a:tr>
              <a:tr h="2466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VCCAUX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1.8V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I/O</a:t>
                      </a:r>
                      <a:r>
                        <a:rPr lang="zh-CN" sz="1000" kern="100">
                          <a:effectLst/>
                        </a:rPr>
                        <a:t>引脚缓冲预驱动器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</a:tr>
              <a:tr h="2466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VCCO_#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1.8V - 3.3V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I/O</a:t>
                      </a:r>
                      <a:r>
                        <a:rPr lang="zh-CN" sz="1000" kern="100">
                          <a:effectLst/>
                        </a:rPr>
                        <a:t>引脚缓冲驱动器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</a:tr>
              <a:tr h="2466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VCC_BATT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1.5V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PL</a:t>
                      </a:r>
                      <a:r>
                        <a:rPr lang="zh-CN" sz="1000" kern="100">
                          <a:effectLst/>
                        </a:rPr>
                        <a:t>解密密钥存储器备份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</a:tr>
              <a:tr h="2466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VCCBRAM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1.0V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BRAM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</a:tr>
              <a:tr h="2466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VCCAUX_IO_G#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1.8 - 2.0V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PL</a:t>
                      </a:r>
                      <a:r>
                        <a:rPr lang="zh-CN" sz="1000" kern="100" dirty="0">
                          <a:effectLst/>
                        </a:rPr>
                        <a:t>辅助</a:t>
                      </a:r>
                      <a:r>
                        <a:rPr lang="en-US" sz="1000" kern="100" dirty="0">
                          <a:effectLst/>
                        </a:rPr>
                        <a:t>I/O</a:t>
                      </a:r>
                      <a:r>
                        <a:rPr lang="zh-CN" sz="1000" kern="100" dirty="0">
                          <a:effectLst/>
                        </a:rPr>
                        <a:t>电路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742" marR="66742" marT="0" marB="0" anchor="ctr"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37157" y="947330"/>
            <a:ext cx="303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核心处理器电源电路设计</a:t>
            </a:r>
            <a:endParaRPr lang="zh-CN" altLang="en-US" sz="2000" dirty="0"/>
          </a:p>
        </p:txBody>
      </p:sp>
      <p:sp>
        <p:nvSpPr>
          <p:cNvPr id="21" name="文本框 20"/>
          <p:cNvSpPr txBox="1"/>
          <p:nvPr/>
        </p:nvSpPr>
        <p:spPr>
          <a:xfrm>
            <a:off x="4822294" y="1049280"/>
            <a:ext cx="273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核心处理器工作电压总结</a:t>
            </a:r>
            <a:endParaRPr lang="zh-CN" altLang="en-US" sz="1200" dirty="0"/>
          </a:p>
        </p:txBody>
      </p:sp>
      <p:sp>
        <p:nvSpPr>
          <p:cNvPr id="22" name="文本框 21"/>
          <p:cNvSpPr txBox="1"/>
          <p:nvPr/>
        </p:nvSpPr>
        <p:spPr>
          <a:xfrm>
            <a:off x="137156" y="1778327"/>
            <a:ext cx="2393004" cy="1208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电压启动顺序为：</a:t>
            </a:r>
            <a:endParaRPr lang="en-US" altLang="zh-CN" dirty="0" smtClean="0"/>
          </a:p>
          <a:p>
            <a:r>
              <a:rPr lang="en-US" altLang="zh-CN" dirty="0" smtClean="0"/>
              <a:t>1.0V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1.8V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1.5V </a:t>
            </a:r>
            <a:r>
              <a:rPr lang="zh-CN" altLang="en-US" dirty="0" smtClean="0"/>
              <a:t>、</a:t>
            </a:r>
            <a:r>
              <a:rPr lang="en-US" altLang="zh-CN" dirty="0" smtClean="0"/>
              <a:t>  3.3V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521553" y="4537948"/>
            <a:ext cx="49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19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7159" y="97972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37159" y="0"/>
            <a:ext cx="2863216" cy="1066800"/>
            <a:chOff x="137159" y="523875"/>
            <a:chExt cx="2863216" cy="1066800"/>
          </a:xfrm>
        </p:grpSpPr>
        <p:sp>
          <p:nvSpPr>
            <p:cNvPr id="2" name="矩形 1"/>
            <p:cNvSpPr/>
            <p:nvPr/>
          </p:nvSpPr>
          <p:spPr>
            <a:xfrm>
              <a:off x="137159" y="523875"/>
              <a:ext cx="2863216" cy="1066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6300" y="752254"/>
              <a:ext cx="21240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目录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89740" y="1271593"/>
            <a:ext cx="49414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课题研究背景与意义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6300" y="1902535"/>
            <a:ext cx="48702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GNSS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接收机的基本结构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6300" y="2533477"/>
            <a:ext cx="716971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、硬件平台的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方案设计与原理图设计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9740" y="3156928"/>
            <a:ext cx="66924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、硬件平台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PCB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设计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9740" y="3795361"/>
            <a:ext cx="487020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05</a:t>
            </a:r>
            <a:r>
              <a:rPr lang="zh-CN" altLang="en-US" sz="2800" b="1" dirty="0" smtClean="0">
                <a:effectLst/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、</a:t>
            </a:r>
            <a:r>
              <a:rPr lang="zh-CN" altLang="en-US" sz="28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板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卡调试与硬件平台测试</a:t>
            </a:r>
            <a:endParaRPr lang="zh-CN" altLang="en-US" sz="2800" b="1" dirty="0">
              <a:effectLst/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686800" y="459295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Tm="4313"/>
    </mc:Choice>
    <mc:Fallback xmlns="">
      <p:transition spd="slow" advTm="431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59" y="99877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60" y="238126"/>
            <a:ext cx="5617799" cy="880778"/>
            <a:chOff x="137158" y="523876"/>
            <a:chExt cx="2733305" cy="880778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2510791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5838" y="573657"/>
              <a:ext cx="27146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GNSS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接收机硬件平台的原理图设计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48186" y="886391"/>
            <a:ext cx="303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核心处理器电源电路设计</a:t>
            </a:r>
            <a:endParaRPr lang="zh-CN" altLang="en-US" dirty="0"/>
          </a:p>
        </p:txBody>
      </p:sp>
      <p:pic>
        <p:nvPicPr>
          <p:cNvPr id="13" name="图片 1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" r="6484"/>
          <a:stretch>
            <a:fillRect/>
          </a:stretch>
        </p:blipFill>
        <p:spPr bwMode="auto">
          <a:xfrm>
            <a:off x="847489" y="1484329"/>
            <a:ext cx="1635455" cy="2972826"/>
          </a:xfrm>
          <a:prstGeom prst="rect">
            <a:avLst/>
          </a:prstGeom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35" y="1068197"/>
            <a:ext cx="4980946" cy="2365667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59" y="3419776"/>
            <a:ext cx="6145489" cy="142539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521553" y="4537948"/>
            <a:ext cx="49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20</a:t>
            </a:r>
            <a:endParaRPr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6335447" y="994113"/>
            <a:ext cx="2470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为了维持低输入阻抗，添加了大量的</a:t>
            </a:r>
            <a:r>
              <a:rPr lang="en-US" altLang="zh-CN" sz="1400" dirty="0" smtClean="0"/>
              <a:t>0201</a:t>
            </a:r>
            <a:r>
              <a:rPr lang="zh-CN" altLang="en-US" sz="1400" dirty="0" smtClean="0"/>
              <a:t>封装的电容</a:t>
            </a:r>
            <a:endParaRPr lang="zh-CN" altLang="en-US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819413" y="2772889"/>
            <a:ext cx="19867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为了满足负载瞬态电流的要求，每种电源添加了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个</a:t>
            </a:r>
            <a:r>
              <a:rPr lang="en-US" altLang="zh-CN" sz="1400" dirty="0" smtClean="0"/>
              <a:t>220UF</a:t>
            </a:r>
            <a:r>
              <a:rPr lang="zh-CN" altLang="en-US" sz="1400" dirty="0" smtClean="0"/>
              <a:t>钽</a:t>
            </a:r>
            <a:r>
              <a:rPr lang="zh-CN" altLang="en-US" sz="1400" dirty="0" smtClean="0"/>
              <a:t>电容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59" y="99877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5378423" cy="609600"/>
            <a:chOff x="137158" y="523876"/>
            <a:chExt cx="2293097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2293097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4" y="606098"/>
              <a:ext cx="2225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GNSS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接收机硬件平台的原理图设计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85710" y="847726"/>
            <a:ext cx="303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核心处理器启动模式设计</a:t>
            </a:r>
            <a:endParaRPr lang="zh-CN" altLang="en-US" dirty="0"/>
          </a:p>
        </p:txBody>
      </p: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233524" y="1292171"/>
          <a:ext cx="7713974" cy="144011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655616"/>
                <a:gridCol w="1086427"/>
                <a:gridCol w="1085576"/>
                <a:gridCol w="1445043"/>
                <a:gridCol w="1441312"/>
              </a:tblGrid>
              <a:tr h="3712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MIO[5]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MIO[4]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MIO[3]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MIO[2]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4665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JTAG</a:t>
                      </a:r>
                      <a:r>
                        <a:rPr lang="zh-CN" sz="1800" kern="100" dirty="0">
                          <a:effectLst/>
                        </a:rPr>
                        <a:t>启动方式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</a:t>
                      </a:r>
                      <a:r>
                        <a:rPr lang="zh-CN" sz="1800" kern="100" dirty="0">
                          <a:effectLst/>
                        </a:rPr>
                        <a:t>：级联模式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r>
                        <a:rPr lang="zh-CN" sz="1800" kern="100" dirty="0">
                          <a:effectLst/>
                        </a:rPr>
                        <a:t>：独立模式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6022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QSPI</a:t>
                      </a:r>
                      <a:r>
                        <a:rPr lang="zh-CN" sz="1800" kern="100" dirty="0">
                          <a:effectLst/>
                        </a:rPr>
                        <a:t>启动方式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5" name="图片 2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69" y="2750688"/>
            <a:ext cx="3091594" cy="1640838"/>
          </a:xfrm>
          <a:prstGeom prst="rect">
            <a:avLst/>
          </a:prstGeom>
        </p:spPr>
      </p:pic>
      <p:pic>
        <p:nvPicPr>
          <p:cNvPr id="26" name="图片 2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36" y="2819073"/>
            <a:ext cx="3246120" cy="146812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521553" y="4537948"/>
            <a:ext cx="49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21</a:t>
            </a:r>
            <a:endParaRPr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6085065" y="4324451"/>
            <a:ext cx="1128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拨码开关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17331" y="4368671"/>
            <a:ext cx="251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核心处理器原理图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59" y="99877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5456246" cy="609600"/>
            <a:chOff x="137158" y="523876"/>
            <a:chExt cx="2326277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2185265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7158" y="601584"/>
              <a:ext cx="2326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GNSS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接收机硬件平台的原理图设计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7159" y="2326646"/>
            <a:ext cx="17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存储电路设计</a:t>
            </a:r>
            <a:endParaRPr lang="zh-CN" altLang="en-US" sz="2000" dirty="0"/>
          </a:p>
        </p:txBody>
      </p:sp>
      <p:sp>
        <p:nvSpPr>
          <p:cNvPr id="12" name="左大括号 11"/>
          <p:cNvSpPr/>
          <p:nvPr/>
        </p:nvSpPr>
        <p:spPr>
          <a:xfrm>
            <a:off x="1874907" y="1496980"/>
            <a:ext cx="257335" cy="2059442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193201" y="1548023"/>
            <a:ext cx="2123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电路设计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93201" y="3176649"/>
            <a:ext cx="2933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DDR3 SDRAM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电路设计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8" y="1083428"/>
            <a:ext cx="2752896" cy="838901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5"/>
          <a:stretch>
            <a:fillRect/>
          </a:stretch>
        </p:blipFill>
        <p:spPr bwMode="auto">
          <a:xfrm>
            <a:off x="5026237" y="1998769"/>
            <a:ext cx="3274422" cy="2654064"/>
          </a:xfrm>
          <a:prstGeom prst="rect">
            <a:avLst/>
          </a:prstGeom>
          <a:ln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22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59" y="99877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5108643" cy="609600"/>
            <a:chOff x="137158" y="523876"/>
            <a:chExt cx="2178076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2178076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7158" y="601584"/>
              <a:ext cx="215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GNSS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接收机硬件平台的原理图设计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0958" y="861647"/>
            <a:ext cx="31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核心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处理器电源电路设计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7"/>
          <a:stretch>
            <a:fillRect/>
          </a:stretch>
        </p:blipFill>
        <p:spPr bwMode="auto">
          <a:xfrm>
            <a:off x="148502" y="1645690"/>
            <a:ext cx="3246451" cy="1301791"/>
          </a:xfrm>
          <a:prstGeom prst="rect">
            <a:avLst/>
          </a:prstGeom>
          <a:ln>
            <a:noFill/>
          </a:ln>
        </p:spPr>
      </p:pic>
      <p:pic>
        <p:nvPicPr>
          <p:cNvPr id="19" name="图片 1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32" y="1542735"/>
            <a:ext cx="3279140" cy="1507700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18" y="3222656"/>
            <a:ext cx="3015135" cy="1471535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22" y="3453994"/>
            <a:ext cx="3038894" cy="119208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57327" y="298169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3.3V</a:t>
            </a:r>
            <a:r>
              <a:rPr lang="zh-CN" altLang="en-US" dirty="0" smtClean="0"/>
              <a:t>电源电路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757856" y="298169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1.5V</a:t>
            </a:r>
            <a:r>
              <a:rPr lang="zh-CN" altLang="en-US" dirty="0" smtClean="0"/>
              <a:t>电源电路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5638428" y="124549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1.8V</a:t>
            </a:r>
            <a:r>
              <a:rPr lang="zh-CN" altLang="en-US" dirty="0" smtClean="0"/>
              <a:t>电源电路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796106" y="117046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1.0V</a:t>
            </a:r>
            <a:r>
              <a:rPr lang="zh-CN" altLang="en-US" dirty="0" smtClean="0"/>
              <a:t>电源电路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23</a:t>
            </a:r>
            <a:endParaRPr lang="zh-CN" altLang="en-US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1350582" y="1534275"/>
            <a:ext cx="719847" cy="350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</a:rPr>
              <a:t>启动</a:t>
            </a:r>
            <a:r>
              <a:rPr lang="en-US" altLang="zh-CN" sz="1600" dirty="0" smtClean="0">
                <a:solidFill>
                  <a:srgbClr val="FF0000"/>
                </a:solidFill>
              </a:rPr>
              <a:t>1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43105" y="1559246"/>
            <a:ext cx="719847" cy="350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</a:rPr>
              <a:t>启动</a:t>
            </a:r>
            <a:r>
              <a:rPr lang="en-US" altLang="zh-CN" sz="1600" dirty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13204" y="3281623"/>
            <a:ext cx="943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</a:rPr>
              <a:t>启动</a:t>
            </a:r>
            <a:r>
              <a:rPr lang="en-US" altLang="zh-CN" sz="1600" dirty="0">
                <a:solidFill>
                  <a:srgbClr val="FF0000"/>
                </a:solidFill>
              </a:rPr>
              <a:t>3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411803" y="3351023"/>
            <a:ext cx="719847" cy="350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</a:rPr>
              <a:t>启动</a:t>
            </a:r>
            <a:r>
              <a:rPr lang="en-US" altLang="zh-CN" sz="1600" dirty="0">
                <a:solidFill>
                  <a:srgbClr val="FF0000"/>
                </a:solidFill>
              </a:rPr>
              <a:t>4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8100" y="46934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59" y="99877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5427061" cy="609600"/>
            <a:chOff x="137158" y="523876"/>
            <a:chExt cx="2313834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2206002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7158" y="601584"/>
              <a:ext cx="2313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GNSS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接收机硬件平台的原理图设计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6861" y="887922"/>
            <a:ext cx="31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射频前端电源电路设计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图片 2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8" y="1530360"/>
            <a:ext cx="3393982" cy="979376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237" y="2566987"/>
            <a:ext cx="9526" cy="9526"/>
          </a:xfrm>
          <a:prstGeom prst="rect">
            <a:avLst/>
          </a:prstGeom>
        </p:spPr>
      </p:pic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527" y="1530360"/>
            <a:ext cx="4387484" cy="1088324"/>
          </a:xfrm>
          <a:prstGeom prst="rect">
            <a:avLst/>
          </a:prstGeom>
        </p:spPr>
      </p:pic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" y="2974897"/>
            <a:ext cx="3635553" cy="948955"/>
          </a:xfrm>
          <a:prstGeom prst="rect">
            <a:avLst/>
          </a:prstGeom>
        </p:spPr>
      </p:pic>
      <p:pic>
        <p:nvPicPr>
          <p:cNvPr id="16" name="图片 15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30" y="3002213"/>
            <a:ext cx="4169689" cy="1094681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6862" y="1235271"/>
            <a:ext cx="4533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设计要点：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不同电路之间的严格隔离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59962" y="2658034"/>
            <a:ext cx="3168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射频前端电路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电源设计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41897" y="4125433"/>
            <a:ext cx="3168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射频前端电路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电源设计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567237" y="4149837"/>
            <a:ext cx="3168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射频前端电路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电源设计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41897" y="2644039"/>
            <a:ext cx="3168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射频前端电路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电源设计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457589" y="1215090"/>
            <a:ext cx="4533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同一电源电路的不同分支进行隔离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24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7159" y="97972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37158" y="504825"/>
            <a:ext cx="3259458" cy="1066800"/>
            <a:chOff x="137158" y="523875"/>
            <a:chExt cx="3348991" cy="1066800"/>
          </a:xfrm>
        </p:grpSpPr>
        <p:sp>
          <p:nvSpPr>
            <p:cNvPr id="7" name="矩形 6"/>
            <p:cNvSpPr/>
            <p:nvPr/>
          </p:nvSpPr>
          <p:spPr>
            <a:xfrm>
              <a:off x="137158" y="523875"/>
              <a:ext cx="3348991" cy="1066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01060" y="762499"/>
              <a:ext cx="27146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第四章节</a:t>
              </a:r>
              <a:endParaRPr lang="zh-CN" altLang="en-US" sz="32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96615" y="504825"/>
            <a:ext cx="5337810" cy="2667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37158" y="1669597"/>
            <a:ext cx="3259457" cy="2667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396615" y="3257549"/>
            <a:ext cx="5337810" cy="1079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08738" y="3510052"/>
            <a:ext cx="5520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硬件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平台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的</a:t>
            </a:r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PCB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设计</a:t>
            </a:r>
            <a:endParaRPr lang="zh-CN" altLang="en-US" sz="3200" b="1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25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" y="109027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4911496" cy="609600"/>
            <a:chOff x="137158" y="523876"/>
            <a:chExt cx="2094022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2094022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4" y="606098"/>
              <a:ext cx="20261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GNSS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接收机硬件平台的</a:t>
              </a:r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PCB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设计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7158" y="947330"/>
            <a:ext cx="1263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物理尺寸</a:t>
            </a:r>
            <a:endParaRPr lang="zh-CN" altLang="en-US"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4735854" y="4023520"/>
            <a:ext cx="1263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单位</a:t>
            </a:r>
            <a:r>
              <a:rPr lang="en-US" altLang="zh-CN" sz="2000" dirty="0" smtClean="0"/>
              <a:t>: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07" y="1434609"/>
            <a:ext cx="3721916" cy="27438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64831" y="2000050"/>
            <a:ext cx="2106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长：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 mm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宽：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60 mm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高：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mm</a:t>
            </a:r>
          </a:p>
          <a:p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907276" y="2831047"/>
            <a:ext cx="117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元硬币</a:t>
            </a:r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5466945" y="2159540"/>
            <a:ext cx="847878" cy="5058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890884" y="1752090"/>
            <a:ext cx="253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硬币与板卡等比例绘制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26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" y="-75112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5115778" cy="609600"/>
            <a:chOff x="137158" y="523876"/>
            <a:chExt cx="2181118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2181118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4" y="606098"/>
              <a:ext cx="20178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GNSS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接收机硬件平台的</a:t>
              </a:r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PCB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设计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7157" y="947330"/>
            <a:ext cx="303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层叠设计</a:t>
            </a:r>
            <a:endParaRPr lang="zh-CN" altLang="en-US" sz="2000" dirty="0"/>
          </a:p>
        </p:txBody>
      </p:sp>
      <p:pic>
        <p:nvPicPr>
          <p:cNvPr id="28" name="图片 2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86" y="874859"/>
            <a:ext cx="4709709" cy="3856890"/>
          </a:xfrm>
          <a:prstGeom prst="rect">
            <a:avLst/>
          </a:prstGeom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6342017" y="4133194"/>
            <a:ext cx="2649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1mil=0.0254mm    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板厚：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1.6mm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75413" y="3247964"/>
            <a:ext cx="2392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1080</a:t>
            </a:r>
            <a:r>
              <a:rPr lang="zh-CN" altLang="en-US" sz="1400" dirty="0" smtClean="0"/>
              <a:t>和</a:t>
            </a:r>
            <a:r>
              <a:rPr lang="en-US" altLang="zh-CN" sz="1400" dirty="0" smtClean="0"/>
              <a:t>2116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PP</a:t>
            </a:r>
            <a:r>
              <a:rPr lang="zh-CN" altLang="en-US" sz="1400" dirty="0" smtClean="0"/>
              <a:t>片的种类，用于构成绝缘层，</a:t>
            </a:r>
            <a:r>
              <a:rPr lang="en-US" altLang="zh-CN" sz="1400" dirty="0" smtClean="0"/>
              <a:t>thin core</a:t>
            </a:r>
            <a:r>
              <a:rPr lang="zh-CN" altLang="en-US" sz="1400" dirty="0" smtClean="0"/>
              <a:t>为内层铜箔</a:t>
            </a:r>
            <a:endParaRPr lang="zh-CN" altLang="en-US" sz="1400" dirty="0"/>
          </a:p>
        </p:txBody>
      </p:sp>
      <p:sp>
        <p:nvSpPr>
          <p:cNvPr id="42" name="文本框 41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27</a:t>
            </a:r>
            <a:endParaRPr lang="zh-CN" altLang="en-US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6424855" y="1083038"/>
            <a:ext cx="19354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层叠结构设计是抑制电磁干扰的一个重要手段</a:t>
            </a:r>
            <a:endParaRPr lang="zh-CN" altLang="en-US" sz="1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428328" y="2119191"/>
            <a:ext cx="2502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负片层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成对</a:t>
            </a:r>
            <a:r>
              <a:rPr lang="zh-CN" altLang="en-US" sz="1400" dirty="0" smtClean="0"/>
              <a:t>出现</a:t>
            </a:r>
            <a:endParaRPr lang="en-US" altLang="zh-CN" sz="1400" dirty="0" smtClean="0"/>
          </a:p>
          <a:p>
            <a:r>
              <a:rPr lang="zh-CN" altLang="en-US" sz="1400" dirty="0" smtClean="0"/>
              <a:t>每个信号层至少与一个负片层紧邻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59" y="99877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6526289" cy="609600"/>
            <a:chOff x="137158" y="523876"/>
            <a:chExt cx="2782491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2510791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4" y="606098"/>
              <a:ext cx="2714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GNSS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接收机硬件平台的</a:t>
              </a:r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PCB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设计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7157" y="947330"/>
            <a:ext cx="303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特性阻抗设计</a:t>
            </a:r>
            <a:endParaRPr lang="zh-CN" altLang="en-US" sz="2000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766466" y="1724113"/>
          <a:ext cx="7267191" cy="2662301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791506"/>
                <a:gridCol w="1039313"/>
                <a:gridCol w="1065893"/>
                <a:gridCol w="1202728"/>
                <a:gridCol w="1016391"/>
                <a:gridCol w="559015"/>
                <a:gridCol w="542075"/>
                <a:gridCol w="508195"/>
                <a:gridCol w="542075"/>
              </a:tblGrid>
              <a:tr h="412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dirty="0" smtClean="0">
                          <a:effectLst/>
                        </a:rPr>
                        <a:t>Ctrl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Ref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</a:rPr>
                        <a:t>Imp_type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</a:rPr>
                        <a:t>Imp_req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</a:rPr>
                        <a:t>FP_des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H1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Er1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H2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Er2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49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L1/L10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L2/L9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signal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50ohm+/-10%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9mil</a:t>
                      </a: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5.6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4.2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49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L3/L4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L2/L5;L2/L5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signal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50ohm+/-10%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4.8mil</a:t>
                      </a: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4.2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7.6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4.2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49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L6/L8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L5/L7;L7/L9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signal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50ohm+/-10%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4.2mil</a:t>
                      </a: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4.2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49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L3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L2/L5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Differential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100ohm+/-10%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4.5/11.5mil</a:t>
                      </a:r>
                      <a:endParaRPr lang="zh-CN" sz="105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4.2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7.6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4.2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49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L8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L7/L9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Differential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100ohm+/-10%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4/10.5mil</a:t>
                      </a:r>
                      <a:endParaRPr lang="zh-CN" sz="105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4.2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4.2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49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L1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L2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signal(</a:t>
                      </a:r>
                      <a:r>
                        <a:rPr lang="zh-CN" sz="1000" kern="0">
                          <a:effectLst/>
                        </a:rPr>
                        <a:t>共面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50ohm+/-10%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9/11.5mil</a:t>
                      </a: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5.6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4.2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6553200" y="4386414"/>
            <a:ext cx="1480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1mil=0.0254mm   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42208" y="1362711"/>
            <a:ext cx="645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根据所设计的层叠结构，使用</a:t>
            </a:r>
            <a:r>
              <a:rPr lang="en-US" altLang="zh-CN" dirty="0" smtClean="0"/>
              <a:t>SI9000</a:t>
            </a:r>
            <a:r>
              <a:rPr lang="zh-CN" altLang="en-US" dirty="0" smtClean="0"/>
              <a:t>软件进行走线宽度计算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28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59" y="99877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6526289" cy="609600"/>
            <a:chOff x="137158" y="523876"/>
            <a:chExt cx="2782491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2510791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4" y="606098"/>
              <a:ext cx="2714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GNSS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接收机硬件平台的</a:t>
              </a:r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PCB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设计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7157" y="947330"/>
            <a:ext cx="303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印制电路板布局</a:t>
            </a:r>
            <a:endParaRPr lang="zh-CN" altLang="en-US" sz="2000" dirty="0"/>
          </a:p>
        </p:txBody>
      </p:sp>
      <p:pic>
        <p:nvPicPr>
          <p:cNvPr id="12" name="图片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149" y="1477809"/>
            <a:ext cx="4392295" cy="26574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37157" y="1358856"/>
            <a:ext cx="398499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布局原则：</a:t>
            </a:r>
            <a:endParaRPr lang="en-US" altLang="zh-CN" dirty="0" smtClean="0"/>
          </a:p>
          <a:p>
            <a:r>
              <a:rPr lang="en-US" altLang="zh-CN" sz="1400" dirty="0" smtClean="0"/>
              <a:t>① </a:t>
            </a:r>
            <a:r>
              <a:rPr lang="zh-CN" altLang="en-US" sz="1400" dirty="0" smtClean="0"/>
              <a:t>元器件排列原则：尽量将所有器件放在</a:t>
            </a:r>
            <a:r>
              <a:rPr lang="zh-CN" altLang="en-US" sz="1400" dirty="0" smtClean="0">
                <a:solidFill>
                  <a:srgbClr val="FF0000"/>
                </a:solidFill>
              </a:rPr>
              <a:t>顶层</a:t>
            </a:r>
            <a:r>
              <a:rPr lang="zh-CN" altLang="en-US" sz="1400" dirty="0" smtClean="0"/>
              <a:t>，底层放置部分电容电阻等低高度器件；在保证电气性能的前提下，元器件的放置应该</a:t>
            </a:r>
            <a:r>
              <a:rPr lang="zh-CN" altLang="en-US" sz="1400" dirty="0" smtClean="0">
                <a:solidFill>
                  <a:srgbClr val="FF0000"/>
                </a:solidFill>
              </a:rPr>
              <a:t>整齐、美观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r>
              <a:rPr lang="zh-CN" altLang="en-US" sz="1400" dirty="0" smtClean="0"/>
              <a:t>保证板边缘器件与板的边缘保持安全距离。</a:t>
            </a:r>
            <a:endParaRPr lang="en-US" altLang="zh-CN" sz="1400" dirty="0" smtClean="0"/>
          </a:p>
          <a:p>
            <a:r>
              <a:rPr lang="zh-CN" altLang="en-US" sz="1400" dirty="0" smtClean="0"/>
              <a:t>②按照信号走向原则：确定固定器件的位置后，将各个模块的核心芯片的位置进行确定，围绕核心芯片进行布局；元器件布局应便于信号流通；</a:t>
            </a:r>
            <a:endParaRPr lang="en-US" altLang="zh-CN" sz="1400" dirty="0" smtClean="0"/>
          </a:p>
          <a:p>
            <a:r>
              <a:rPr lang="zh-CN" altLang="zh-CN" sz="1400" dirty="0" smtClean="0"/>
              <a:t>③</a:t>
            </a:r>
            <a:r>
              <a:rPr lang="zh-CN" altLang="en-US" sz="1400" dirty="0" smtClean="0"/>
              <a:t>抑制电磁干扰原则：对于辐射磁场较强的元件以及电磁感应敏感的元件，应增加器件之间的间距，或采用</a:t>
            </a:r>
            <a:r>
              <a:rPr lang="zh-CN" altLang="en-US" sz="1400" dirty="0" smtClean="0">
                <a:solidFill>
                  <a:srgbClr val="FF0000"/>
                </a:solidFill>
              </a:rPr>
              <a:t>电磁屏蔽罩</a:t>
            </a:r>
            <a:r>
              <a:rPr lang="zh-CN" altLang="en-US" sz="1400" dirty="0" smtClean="0"/>
              <a:t>进行屏蔽；避免高、低电压元件交错放置；射频前端电路的与电源芯片保持一定的距离。</a:t>
            </a:r>
            <a:endParaRPr lang="zh-CN" altLang="en-US" sz="1400" dirty="0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863830" y="1299582"/>
            <a:ext cx="291830" cy="27831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786657" y="985975"/>
            <a:ext cx="738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屏蔽罩</a:t>
            </a: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6954652" y="1241589"/>
            <a:ext cx="156676" cy="94713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7643490" y="1304774"/>
            <a:ext cx="524188" cy="82076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6954652" y="3869873"/>
            <a:ext cx="243365" cy="46585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4571999" y="3424970"/>
            <a:ext cx="202662" cy="87935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6136302" y="985974"/>
            <a:ext cx="150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核心处理器芯片</a:t>
            </a:r>
            <a:endParaRPr lang="zh-CN" altLang="en-US" sz="1400" dirty="0"/>
          </a:p>
        </p:txBody>
      </p:sp>
      <p:sp>
        <p:nvSpPr>
          <p:cNvPr id="48" name="文本框 47"/>
          <p:cNvSpPr txBox="1"/>
          <p:nvPr/>
        </p:nvSpPr>
        <p:spPr>
          <a:xfrm>
            <a:off x="7765169" y="985974"/>
            <a:ext cx="105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DDR3</a:t>
            </a:r>
            <a:r>
              <a:rPr lang="zh-CN" altLang="en-US" sz="1400" dirty="0" smtClean="0"/>
              <a:t>芯片</a:t>
            </a:r>
            <a:endParaRPr lang="zh-CN" altLang="en-US" sz="1400" dirty="0"/>
          </a:p>
        </p:txBody>
      </p:sp>
      <p:sp>
        <p:nvSpPr>
          <p:cNvPr id="49" name="文本框 48"/>
          <p:cNvSpPr txBox="1"/>
          <p:nvPr/>
        </p:nvSpPr>
        <p:spPr>
          <a:xfrm>
            <a:off x="4246336" y="4259924"/>
            <a:ext cx="101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射频芯片</a:t>
            </a:r>
            <a:endParaRPr lang="zh-CN" altLang="en-US" sz="1400" dirty="0"/>
          </a:p>
        </p:txBody>
      </p:sp>
      <p:sp>
        <p:nvSpPr>
          <p:cNvPr id="50" name="文本框 49"/>
          <p:cNvSpPr txBox="1"/>
          <p:nvPr/>
        </p:nvSpPr>
        <p:spPr>
          <a:xfrm>
            <a:off x="6870519" y="4259923"/>
            <a:ext cx="1076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电源芯片</a:t>
            </a:r>
            <a:endParaRPr lang="zh-CN" altLang="en-US" sz="1400" dirty="0"/>
          </a:p>
        </p:txBody>
      </p:sp>
      <p:sp>
        <p:nvSpPr>
          <p:cNvPr id="52" name="右箭头 51"/>
          <p:cNvSpPr/>
          <p:nvPr/>
        </p:nvSpPr>
        <p:spPr>
          <a:xfrm>
            <a:off x="4823647" y="2522037"/>
            <a:ext cx="875489" cy="204281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右箭头 52"/>
          <p:cNvSpPr/>
          <p:nvPr/>
        </p:nvSpPr>
        <p:spPr>
          <a:xfrm rot="10800000">
            <a:off x="7450034" y="2469609"/>
            <a:ext cx="875489" cy="204281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4786166" y="2207980"/>
            <a:ext cx="1319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信号走向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465060" y="2216389"/>
            <a:ext cx="1319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信号走向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7159" y="97972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37157" y="504825"/>
            <a:ext cx="3348991" cy="1066800"/>
            <a:chOff x="137158" y="523875"/>
            <a:chExt cx="3348991" cy="1066800"/>
          </a:xfrm>
        </p:grpSpPr>
        <p:sp>
          <p:nvSpPr>
            <p:cNvPr id="7" name="矩形 6"/>
            <p:cNvSpPr/>
            <p:nvPr/>
          </p:nvSpPr>
          <p:spPr>
            <a:xfrm>
              <a:off x="137158" y="523875"/>
              <a:ext cx="3348991" cy="1066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71524" y="764887"/>
              <a:ext cx="27146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第一章节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3533775" y="504825"/>
            <a:ext cx="5200650" cy="2667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37158" y="1669597"/>
            <a:ext cx="3348991" cy="2667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533775" y="3257549"/>
            <a:ext cx="5200650" cy="1079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269107" y="3504684"/>
            <a:ext cx="5090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课题研究背景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  <a:endParaRPr lang="zh-CN" altLang="en-US" sz="3200" b="1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686800" y="459295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1691"/>
    </mc:Choice>
    <mc:Fallback xmlns="">
      <p:transition spd="slow" advTm="169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59" y="99877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4979590" cy="609600"/>
            <a:chOff x="137158" y="523876"/>
            <a:chExt cx="2123054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2123054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4" y="606098"/>
              <a:ext cx="20551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GNSS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接收机硬件平台的</a:t>
              </a:r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PCB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设计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7157" y="947330"/>
            <a:ext cx="5154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片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DDR3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拓扑结构选择：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Fly-By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拓扑结构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72" y="1395426"/>
            <a:ext cx="7188740" cy="21401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40654" y="3628886"/>
            <a:ext cx="866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Fly-By</a:t>
            </a:r>
            <a:r>
              <a:rPr lang="zh-CN" altLang="en-US" dirty="0" smtClean="0"/>
              <a:t>拓扑结构与菊花链结构和树形拓扑结构相比，这种结构可以以更高的速度提供更好的信号完整性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30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59" y="99877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6526289" cy="609600"/>
            <a:chOff x="137158" y="523876"/>
            <a:chExt cx="2782491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2510791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4" y="606098"/>
              <a:ext cx="2714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GNSS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接收机硬件平台的</a:t>
              </a:r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PCB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设计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7157" y="947330"/>
            <a:ext cx="5154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片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DDR3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电路布线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3865987" y="1021080"/>
          <a:ext cx="4931528" cy="38100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48201"/>
                <a:gridCol w="1926395"/>
                <a:gridCol w="848201"/>
                <a:gridCol w="1308731"/>
              </a:tblGrid>
              <a:tr h="217487"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 dirty="0">
                          <a:effectLst/>
                        </a:rPr>
                        <a:t>组别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信号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 dirty="0">
                          <a:effectLst/>
                        </a:rPr>
                        <a:t>误差要求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34975"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A</a:t>
                      </a:r>
                      <a:r>
                        <a:rPr lang="zh-CN" sz="900" kern="100">
                          <a:effectLst/>
                        </a:rPr>
                        <a:t>（数据线）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DATA0-DATA7,DQM0</a:t>
                      </a:r>
                      <a:r>
                        <a:rPr lang="zh-CN" sz="900" kern="100" dirty="0">
                          <a:effectLst/>
                        </a:rPr>
                        <a:t>，</a:t>
                      </a:r>
                      <a:r>
                        <a:rPr lang="en-US" sz="900" kern="100" dirty="0">
                          <a:effectLst/>
                        </a:rPr>
                        <a:t>DQS0P</a:t>
                      </a:r>
                      <a:r>
                        <a:rPr lang="zh-CN" sz="900" kern="100" dirty="0">
                          <a:effectLst/>
                        </a:rPr>
                        <a:t>，</a:t>
                      </a:r>
                      <a:r>
                        <a:rPr lang="en-US" sz="900" kern="100" dirty="0">
                          <a:effectLst/>
                        </a:rPr>
                        <a:t>DQS0N</a:t>
                      </a:r>
                      <a:r>
                        <a:rPr lang="zh-CN" sz="900" kern="100" dirty="0">
                          <a:effectLst/>
                        </a:rPr>
                        <a:t>（</a:t>
                      </a:r>
                      <a:r>
                        <a:rPr lang="en-US" sz="900" kern="100" dirty="0">
                          <a:effectLst/>
                        </a:rPr>
                        <a:t>DQS0</a:t>
                      </a:r>
                      <a:r>
                        <a:rPr lang="zh-CN" sz="900" kern="100" dirty="0">
                          <a:effectLst/>
                        </a:rPr>
                        <a:t>为差分线）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5~25mil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 rowSpan="4">
                  <a:txBody>
                    <a:bodyPr/>
                    <a:lstStyle/>
                    <a:p>
                      <a:pPr algn="l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A</a:t>
                      </a:r>
                      <a:r>
                        <a:rPr lang="zh-CN" sz="900" kern="100">
                          <a:effectLst/>
                        </a:rPr>
                        <a:t>、</a:t>
                      </a:r>
                      <a:r>
                        <a:rPr lang="en-US" sz="900" kern="100">
                          <a:effectLst/>
                        </a:rPr>
                        <a:t>B</a:t>
                      </a:r>
                      <a:r>
                        <a:rPr lang="zh-CN" sz="900" kern="100">
                          <a:effectLst/>
                        </a:rPr>
                        <a:t>、</a:t>
                      </a:r>
                      <a:r>
                        <a:rPr lang="en-US" sz="900" kern="100">
                          <a:effectLst/>
                        </a:rPr>
                        <a:t>C</a:t>
                      </a:r>
                      <a:r>
                        <a:rPr lang="zh-CN" sz="900" kern="100">
                          <a:effectLst/>
                        </a:rPr>
                        <a:t>、</a:t>
                      </a:r>
                      <a:r>
                        <a:rPr lang="en-US" sz="900" kern="100">
                          <a:effectLst/>
                        </a:rPr>
                        <a:t>D</a:t>
                      </a:r>
                      <a:r>
                        <a:rPr lang="zh-CN" sz="900" kern="100">
                          <a:effectLst/>
                        </a:rPr>
                        <a:t>各组之间的误差不超过</a:t>
                      </a:r>
                      <a:r>
                        <a:rPr lang="en-US" sz="900" kern="100">
                          <a:effectLst/>
                        </a:rPr>
                        <a:t>50mil</a:t>
                      </a:r>
                      <a:r>
                        <a:rPr lang="zh-CN" sz="900" kern="100">
                          <a:effectLst/>
                        </a:rPr>
                        <a:t>，差分对内不超过</a:t>
                      </a:r>
                      <a:r>
                        <a:rPr lang="en-US" sz="900" kern="100">
                          <a:effectLst/>
                        </a:rPr>
                        <a:t>5mil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</a:tr>
              <a:tr h="434975"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B</a:t>
                      </a:r>
                      <a:r>
                        <a:rPr lang="zh-CN" sz="900" kern="100">
                          <a:effectLst/>
                        </a:rPr>
                        <a:t>（数据线）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DATA8-DATA15</a:t>
                      </a:r>
                      <a:r>
                        <a:rPr lang="zh-CN" sz="900" kern="100">
                          <a:effectLst/>
                        </a:rPr>
                        <a:t>，</a:t>
                      </a:r>
                      <a:r>
                        <a:rPr lang="en-US" sz="900" kern="100">
                          <a:effectLst/>
                        </a:rPr>
                        <a:t>DM1</a:t>
                      </a:r>
                      <a:r>
                        <a:rPr lang="zh-CN" sz="900" kern="100">
                          <a:effectLst/>
                        </a:rPr>
                        <a:t>，</a:t>
                      </a:r>
                      <a:r>
                        <a:rPr lang="en-US" sz="900" kern="100">
                          <a:effectLst/>
                        </a:rPr>
                        <a:t>DQS1P</a:t>
                      </a:r>
                      <a:r>
                        <a:rPr lang="zh-CN" sz="900" kern="100">
                          <a:effectLst/>
                        </a:rPr>
                        <a:t>，</a:t>
                      </a:r>
                      <a:r>
                        <a:rPr lang="en-US" sz="900" kern="100">
                          <a:effectLst/>
                        </a:rPr>
                        <a:t>DQS1N</a:t>
                      </a:r>
                      <a:r>
                        <a:rPr lang="zh-CN" sz="900" kern="100">
                          <a:effectLst/>
                        </a:rPr>
                        <a:t>（</a:t>
                      </a:r>
                      <a:r>
                        <a:rPr lang="en-US" sz="900" kern="100">
                          <a:effectLst/>
                        </a:rPr>
                        <a:t>DQS1</a:t>
                      </a:r>
                      <a:r>
                        <a:rPr lang="zh-CN" sz="900" kern="100">
                          <a:effectLst/>
                        </a:rPr>
                        <a:t>为差分线）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5~25mil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34975"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</a:t>
                      </a:r>
                      <a:r>
                        <a:rPr lang="zh-CN" sz="900" kern="100">
                          <a:effectLst/>
                        </a:rPr>
                        <a:t>（数据线）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DATA16-DATA23</a:t>
                      </a:r>
                      <a:r>
                        <a:rPr lang="zh-CN" sz="900" kern="100">
                          <a:effectLst/>
                        </a:rPr>
                        <a:t>，</a:t>
                      </a:r>
                      <a:r>
                        <a:rPr lang="en-US" sz="900" kern="100">
                          <a:effectLst/>
                        </a:rPr>
                        <a:t>DM2</a:t>
                      </a:r>
                      <a:r>
                        <a:rPr lang="zh-CN" sz="900" kern="100">
                          <a:effectLst/>
                        </a:rPr>
                        <a:t>，</a:t>
                      </a:r>
                      <a:r>
                        <a:rPr lang="en-US" sz="900" kern="100">
                          <a:effectLst/>
                        </a:rPr>
                        <a:t>DQS2P</a:t>
                      </a:r>
                      <a:r>
                        <a:rPr lang="zh-CN" sz="900" kern="100">
                          <a:effectLst/>
                        </a:rPr>
                        <a:t>，</a:t>
                      </a:r>
                      <a:r>
                        <a:rPr lang="en-US" sz="900" kern="100">
                          <a:effectLst/>
                        </a:rPr>
                        <a:t>DQS2N</a:t>
                      </a:r>
                      <a:r>
                        <a:rPr lang="zh-CN" sz="900" kern="100">
                          <a:effectLst/>
                        </a:rPr>
                        <a:t>（</a:t>
                      </a:r>
                      <a:r>
                        <a:rPr lang="en-US" sz="900" kern="100">
                          <a:effectLst/>
                        </a:rPr>
                        <a:t>DQS2</a:t>
                      </a:r>
                      <a:r>
                        <a:rPr lang="zh-CN" sz="900" kern="100">
                          <a:effectLst/>
                        </a:rPr>
                        <a:t>为差分线）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5~25mil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34975"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</a:t>
                      </a:r>
                      <a:r>
                        <a:rPr lang="zh-CN" sz="900" kern="100">
                          <a:effectLst/>
                        </a:rPr>
                        <a:t>（数据线）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DATA24-DATA31</a:t>
                      </a:r>
                      <a:r>
                        <a:rPr lang="zh-CN" sz="900" kern="100">
                          <a:effectLst/>
                        </a:rPr>
                        <a:t>，</a:t>
                      </a:r>
                      <a:r>
                        <a:rPr lang="en-US" sz="900" kern="100">
                          <a:effectLst/>
                        </a:rPr>
                        <a:t>DM3</a:t>
                      </a:r>
                      <a:r>
                        <a:rPr lang="zh-CN" sz="900" kern="100">
                          <a:effectLst/>
                        </a:rPr>
                        <a:t>，</a:t>
                      </a:r>
                      <a:r>
                        <a:rPr lang="en-US" sz="900" kern="100">
                          <a:effectLst/>
                        </a:rPr>
                        <a:t>DQS3P</a:t>
                      </a:r>
                      <a:r>
                        <a:rPr lang="zh-CN" sz="900" kern="100">
                          <a:effectLst/>
                        </a:rPr>
                        <a:t>，</a:t>
                      </a:r>
                      <a:r>
                        <a:rPr lang="en-US" sz="900" kern="100">
                          <a:effectLst/>
                        </a:rPr>
                        <a:t>DQS3N</a:t>
                      </a:r>
                      <a:r>
                        <a:rPr lang="zh-CN" sz="900" kern="100">
                          <a:effectLst/>
                        </a:rPr>
                        <a:t>（</a:t>
                      </a:r>
                      <a:r>
                        <a:rPr lang="en-US" sz="900" kern="100">
                          <a:effectLst/>
                        </a:rPr>
                        <a:t>DQS3</a:t>
                      </a:r>
                      <a:r>
                        <a:rPr lang="zh-CN" sz="900" kern="100">
                          <a:effectLst/>
                        </a:rPr>
                        <a:t>为差分线）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5~25mil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217487"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E</a:t>
                      </a:r>
                      <a:r>
                        <a:rPr lang="zh-CN" sz="900" kern="100">
                          <a:effectLst/>
                        </a:rPr>
                        <a:t>（地址线）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ADDR0-ADDR14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100mil</a:t>
                      </a:r>
                      <a:r>
                        <a:rPr lang="zh-CN" sz="900" kern="100">
                          <a:effectLst/>
                        </a:rPr>
                        <a:t>以内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 rowSpan="3">
                  <a:txBody>
                    <a:bodyPr/>
                    <a:lstStyle/>
                    <a:p>
                      <a:pPr algn="l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E</a:t>
                      </a:r>
                      <a:r>
                        <a:rPr lang="zh-CN" sz="900" kern="100">
                          <a:effectLst/>
                        </a:rPr>
                        <a:t>、</a:t>
                      </a:r>
                      <a:r>
                        <a:rPr lang="en-US" sz="900" kern="100">
                          <a:effectLst/>
                        </a:rPr>
                        <a:t>F</a:t>
                      </a:r>
                      <a:r>
                        <a:rPr lang="zh-CN" sz="900" kern="100">
                          <a:effectLst/>
                        </a:rPr>
                        <a:t>、</a:t>
                      </a:r>
                      <a:r>
                        <a:rPr lang="en-US" sz="900" kern="100">
                          <a:effectLst/>
                        </a:rPr>
                        <a:t>G</a:t>
                      </a:r>
                      <a:r>
                        <a:rPr lang="zh-CN" sz="900" kern="100">
                          <a:effectLst/>
                        </a:rPr>
                        <a:t>三组一起进行等长操作，差分对内不超过</a:t>
                      </a:r>
                      <a:r>
                        <a:rPr lang="en-US" sz="900" kern="100">
                          <a:effectLst/>
                        </a:rPr>
                        <a:t>5mil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</a:tr>
              <a:tr h="652462"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F</a:t>
                      </a:r>
                      <a:r>
                        <a:rPr lang="zh-CN" sz="900" kern="100">
                          <a:effectLst/>
                        </a:rPr>
                        <a:t>（控制线）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WE</a:t>
                      </a:r>
                      <a:r>
                        <a:rPr lang="zh-CN" sz="900" kern="100">
                          <a:effectLst/>
                        </a:rPr>
                        <a:t>，</a:t>
                      </a:r>
                      <a:r>
                        <a:rPr lang="en-US" sz="900" kern="100">
                          <a:effectLst/>
                        </a:rPr>
                        <a:t>CAS</a:t>
                      </a:r>
                      <a:r>
                        <a:rPr lang="zh-CN" sz="900" kern="100">
                          <a:effectLst/>
                        </a:rPr>
                        <a:t>，</a:t>
                      </a:r>
                      <a:r>
                        <a:rPr lang="en-US" sz="900" kern="100">
                          <a:effectLst/>
                        </a:rPr>
                        <a:t>RAS</a:t>
                      </a:r>
                      <a:r>
                        <a:rPr lang="zh-CN" sz="900" kern="100">
                          <a:effectLst/>
                        </a:rPr>
                        <a:t>，</a:t>
                      </a:r>
                      <a:r>
                        <a:rPr lang="en-US" sz="900" kern="100">
                          <a:effectLst/>
                        </a:rPr>
                        <a:t>CS0</a:t>
                      </a:r>
                      <a:r>
                        <a:rPr lang="zh-CN" sz="900" kern="100">
                          <a:effectLst/>
                        </a:rPr>
                        <a:t>，</a:t>
                      </a:r>
                      <a:r>
                        <a:rPr lang="en-US" sz="900" kern="100">
                          <a:effectLst/>
                        </a:rPr>
                        <a:t>CS1</a:t>
                      </a:r>
                      <a:r>
                        <a:rPr lang="zh-CN" sz="900" kern="100">
                          <a:effectLst/>
                        </a:rPr>
                        <a:t>，</a:t>
                      </a:r>
                      <a:r>
                        <a:rPr lang="en-US" sz="900" kern="100">
                          <a:effectLst/>
                        </a:rPr>
                        <a:t>CKE0</a:t>
                      </a:r>
                      <a:r>
                        <a:rPr lang="zh-CN" sz="900" kern="100">
                          <a:effectLst/>
                        </a:rPr>
                        <a:t>，</a:t>
                      </a:r>
                      <a:r>
                        <a:rPr lang="en-US" sz="900" kern="100">
                          <a:effectLst/>
                        </a:rPr>
                        <a:t>CKE1</a:t>
                      </a:r>
                      <a:r>
                        <a:rPr lang="zh-CN" sz="900" kern="100">
                          <a:effectLst/>
                        </a:rPr>
                        <a:t>，</a:t>
                      </a:r>
                      <a:r>
                        <a:rPr lang="en-US" sz="900" kern="100">
                          <a:effectLst/>
                        </a:rPr>
                        <a:t>ODT0</a:t>
                      </a:r>
                      <a:r>
                        <a:rPr lang="zh-CN" sz="900" kern="100">
                          <a:effectLst/>
                        </a:rPr>
                        <a:t>，</a:t>
                      </a:r>
                      <a:r>
                        <a:rPr lang="en-US" sz="900" kern="100">
                          <a:effectLst/>
                        </a:rPr>
                        <a:t>ODT1</a:t>
                      </a:r>
                      <a:r>
                        <a:rPr lang="zh-CN" sz="900" kern="100">
                          <a:effectLst/>
                        </a:rPr>
                        <a:t>，</a:t>
                      </a:r>
                      <a:r>
                        <a:rPr lang="en-US" sz="900" kern="100">
                          <a:effectLst/>
                        </a:rPr>
                        <a:t>BA0</a:t>
                      </a:r>
                      <a:r>
                        <a:rPr lang="zh-CN" sz="900" kern="100">
                          <a:effectLst/>
                        </a:rPr>
                        <a:t>，</a:t>
                      </a:r>
                      <a:r>
                        <a:rPr lang="en-US" sz="900" kern="100">
                          <a:effectLst/>
                        </a:rPr>
                        <a:t>BA1</a:t>
                      </a:r>
                      <a:r>
                        <a:rPr lang="zh-CN" sz="900" kern="100">
                          <a:effectLst/>
                        </a:rPr>
                        <a:t>，</a:t>
                      </a:r>
                      <a:r>
                        <a:rPr lang="en-US" sz="900" kern="100">
                          <a:effectLst/>
                        </a:rPr>
                        <a:t>BA2</a:t>
                      </a:r>
                      <a:r>
                        <a:rPr lang="zh-CN" sz="900" kern="100">
                          <a:effectLst/>
                        </a:rPr>
                        <a:t>等控制信号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100mil</a:t>
                      </a:r>
                      <a:r>
                        <a:rPr lang="zh-CN" sz="900" kern="100">
                          <a:effectLst/>
                        </a:rPr>
                        <a:t>以内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34975"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G</a:t>
                      </a:r>
                      <a:r>
                        <a:rPr lang="zh-CN" sz="900" kern="100">
                          <a:effectLst/>
                        </a:rPr>
                        <a:t>（时钟线）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Clock CLKN</a:t>
                      </a:r>
                      <a:r>
                        <a:rPr lang="zh-CN" sz="900" kern="100">
                          <a:effectLst/>
                        </a:rPr>
                        <a:t>和</a:t>
                      </a:r>
                      <a:r>
                        <a:rPr lang="en-US" sz="900" kern="100">
                          <a:effectLst/>
                        </a:rPr>
                        <a:t>Clock CLKP</a:t>
                      </a:r>
                      <a:r>
                        <a:rPr lang="zh-CN" sz="900" kern="100">
                          <a:effectLst/>
                        </a:rPr>
                        <a:t>两条差分信号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100mil</a:t>
                      </a:r>
                      <a:r>
                        <a:rPr lang="zh-CN" sz="900" kern="100" dirty="0">
                          <a:effectLst/>
                        </a:rPr>
                        <a:t>以内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722" marR="58722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图片 1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0"/>
          <a:stretch>
            <a:fillRect/>
          </a:stretch>
        </p:blipFill>
        <p:spPr bwMode="auto">
          <a:xfrm>
            <a:off x="514478" y="1347440"/>
            <a:ext cx="3037205" cy="3338830"/>
          </a:xfrm>
          <a:prstGeom prst="rect">
            <a:avLst/>
          </a:prstGeom>
          <a:ln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31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264" y="99604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4918057" cy="609600"/>
            <a:chOff x="137158" y="523876"/>
            <a:chExt cx="2239181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2239181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4" y="606098"/>
              <a:ext cx="2171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GNSS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接收机硬件平台的</a:t>
              </a:r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PCB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设计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7157" y="947330"/>
            <a:ext cx="303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射频前端电路布线</a:t>
            </a:r>
            <a:endParaRPr lang="zh-CN" altLang="en-US" sz="20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97" y="1408596"/>
            <a:ext cx="2787283" cy="26816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04" y="1418384"/>
            <a:ext cx="2840464" cy="28087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54186" y="4227144"/>
            <a:ext cx="262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电源布线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719880" y="4277082"/>
            <a:ext cx="116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RF</a:t>
            </a:r>
            <a:r>
              <a:rPr lang="zh-CN" altLang="en-US" dirty="0" smtClean="0"/>
              <a:t>布线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3171216" y="1861457"/>
            <a:ext cx="889155" cy="5987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021439" y="2068287"/>
            <a:ext cx="461665" cy="1295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条状线布线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7154647" y="2715987"/>
            <a:ext cx="889155" cy="5987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928153" y="2787644"/>
            <a:ext cx="461665" cy="1295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圆弧化处理</a:t>
            </a:r>
            <a:endParaRPr lang="zh-CN" altLang="en-US" dirty="0"/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4635596" y="3668486"/>
            <a:ext cx="1482175" cy="6487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322216" y="2857653"/>
            <a:ext cx="461665" cy="21862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地过孔包围射频线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32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59" y="99877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4989317" cy="609600"/>
            <a:chOff x="137158" y="523876"/>
            <a:chExt cx="2127201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2127201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4" y="606098"/>
              <a:ext cx="20593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GNSS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接收机硬件平台的</a:t>
              </a:r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PCB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设计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7157" y="947330"/>
            <a:ext cx="38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射频前端电路布线</a:t>
            </a:r>
            <a:r>
              <a:rPr lang="en-US" altLang="zh-CN" dirty="0" smtClean="0"/>
              <a:t>:</a:t>
            </a:r>
            <a:r>
              <a:rPr lang="zh-CN" altLang="en-US" dirty="0" smtClean="0"/>
              <a:t>时钟信号等长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37157" y="1447044"/>
            <a:ext cx="8793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时钟信号等长分为射频电路时钟源与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个射频电路之间的时钟信号等长和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个射频电路的时钟输出信号到</a:t>
            </a:r>
            <a:r>
              <a:rPr lang="en-US" altLang="zh-CN" dirty="0" smtClean="0"/>
              <a:t>ZYNQ</a:t>
            </a:r>
            <a:r>
              <a:rPr lang="zh-CN" altLang="en-US" dirty="0" smtClean="0"/>
              <a:t>芯片的时钟信号线等长。</a:t>
            </a:r>
            <a:endParaRPr lang="zh-CN" altLang="en-US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1602740" y="2618694"/>
          <a:ext cx="6451763" cy="182518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20874"/>
                <a:gridCol w="831545"/>
                <a:gridCol w="983058"/>
                <a:gridCol w="961007"/>
                <a:gridCol w="972389"/>
                <a:gridCol w="983058"/>
                <a:gridCol w="899832"/>
              </a:tblGrid>
              <a:tr h="365036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名称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布线层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长度</a:t>
                      </a: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长度</a:t>
                      </a: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长度</a:t>
                      </a:r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总长度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单位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65036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CLKIN1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L1/L10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1423.747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89.04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211.207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1723.994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mil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65036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CLKIN2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L1/L10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1355.509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93.894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274.54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1723.943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mil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65036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CLKIN3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L1/L10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1365.571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83.925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274.54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1724.036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mil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65036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CLKIN4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L1/L10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1294.094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91.856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337.873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1723.823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mil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2272380" y="2178259"/>
            <a:ext cx="5680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射频电路时钟源与</a:t>
            </a:r>
            <a:r>
              <a:rPr lang="en-US" altLang="zh-CN" sz="1600" dirty="0" smtClean="0"/>
              <a:t>4</a:t>
            </a:r>
            <a:r>
              <a:rPr lang="zh-CN" altLang="en-US" sz="1600" dirty="0" smtClean="0"/>
              <a:t>个射频电路之间的时钟信号线等长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790554" y="4440971"/>
            <a:ext cx="214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1mil=0.0254mm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33</a:t>
            </a:r>
            <a:endParaRPr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5407856" y="4445154"/>
            <a:ext cx="1534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误差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小于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0.2mil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59" y="99877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5261691" cy="609600"/>
            <a:chOff x="137158" y="523876"/>
            <a:chExt cx="2243328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2102317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4" y="606098"/>
              <a:ext cx="2175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GNSS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接收机硬件平台的</a:t>
              </a:r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PCB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设计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7157" y="947330"/>
            <a:ext cx="38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射频前端电路布线</a:t>
            </a:r>
            <a:r>
              <a:rPr lang="en-US" altLang="zh-CN" dirty="0" smtClean="0"/>
              <a:t>:</a:t>
            </a:r>
            <a:r>
              <a:rPr lang="zh-CN" altLang="en-US" dirty="0" smtClean="0"/>
              <a:t>时钟信号等长</a:t>
            </a:r>
            <a:endParaRPr lang="zh-CN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604405" y="1969200"/>
          <a:ext cx="5326015" cy="199953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11412"/>
                <a:gridCol w="806574"/>
                <a:gridCol w="953098"/>
                <a:gridCol w="930982"/>
                <a:gridCol w="953098"/>
                <a:gridCol w="870851"/>
              </a:tblGrid>
              <a:tr h="226326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名称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布线层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长度</a:t>
                      </a: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长度</a:t>
                      </a:r>
                      <a:r>
                        <a:rPr lang="en-US" sz="1050" kern="100" dirty="0">
                          <a:effectLst/>
                        </a:rPr>
                        <a:t>2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总长度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单位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52653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CLKOUT1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L1/L4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2134.423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94.614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2229.037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mil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52653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CLKOUT2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L1/L4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2141.989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86.839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2228.928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mil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15254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CLKOUT3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L1/L4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2131.087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93.756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2227.843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mil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52653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CLKOUT4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L1/L4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2126.993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101.342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2228.335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mil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637223" y="4006138"/>
            <a:ext cx="214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1mil=0.0254mm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7156" y="1364891"/>
            <a:ext cx="8712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各个射频电路输出时钟信号到</a:t>
            </a:r>
            <a:r>
              <a:rPr lang="en-US" altLang="zh-CN" dirty="0" smtClean="0"/>
              <a:t>ZYNQ</a:t>
            </a:r>
            <a:r>
              <a:rPr lang="zh-CN" altLang="en-US" dirty="0" smtClean="0"/>
              <a:t>引脚之间的等长</a:t>
            </a:r>
            <a:r>
              <a:rPr lang="zh-CN" altLang="en-US" dirty="0" smtClean="0"/>
              <a:t>，</a:t>
            </a:r>
            <a:r>
              <a:rPr lang="zh-CN" altLang="en-US" dirty="0" smtClean="0"/>
              <a:t>保证时钟信号的幅值和相位</a:t>
            </a:r>
            <a:r>
              <a:rPr lang="zh-CN" altLang="en-US" dirty="0" smtClean="0"/>
              <a:t>一致。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34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59" y="99877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5300602" cy="609600"/>
            <a:chOff x="137158" y="523876"/>
            <a:chExt cx="2259918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2081580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4" y="606098"/>
              <a:ext cx="2192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GNSS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接收机硬件平台的</a:t>
              </a:r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PCB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设计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96338" y="881890"/>
            <a:ext cx="303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PCB</a:t>
            </a:r>
            <a:r>
              <a:rPr lang="zh-CN" altLang="en-US" sz="2000" dirty="0" smtClean="0"/>
              <a:t>布线</a:t>
            </a:r>
            <a:endParaRPr lang="zh-CN" altLang="en-US" sz="2000" dirty="0"/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80" y="1501178"/>
            <a:ext cx="4461214" cy="2662259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V="1">
            <a:off x="5546576" y="1736135"/>
            <a:ext cx="1317171" cy="7293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5019472" y="1264958"/>
            <a:ext cx="418289" cy="694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1883631" y="2008414"/>
            <a:ext cx="746567" cy="563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455794" y="3276503"/>
            <a:ext cx="587829" cy="505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3782072" y="1282000"/>
            <a:ext cx="34267" cy="6774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749709" y="1499915"/>
            <a:ext cx="22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Fly-By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拓扑结构布线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427484" y="1049627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JTAG</a:t>
            </a:r>
            <a:r>
              <a:rPr lang="zh-CN" altLang="en-US" dirty="0" smtClean="0"/>
              <a:t>信号线等长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6936943" y="3597674"/>
            <a:ext cx="21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以太网信号线等长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664531" y="2528760"/>
            <a:ext cx="258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射频信号线</a:t>
            </a:r>
            <a:endParaRPr lang="en-US" altLang="zh-CN" dirty="0" smtClean="0"/>
          </a:p>
          <a:p>
            <a:r>
              <a:rPr lang="zh-CN" altLang="en-US" dirty="0" smtClean="0"/>
              <a:t>圆弧化处理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2477797" y="1022257"/>
            <a:ext cx="273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UART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信号线差分等长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右箭头 12"/>
          <p:cNvSpPr/>
          <p:nvPr/>
        </p:nvSpPr>
        <p:spPr>
          <a:xfrm rot="5400000">
            <a:off x="4028580" y="3288500"/>
            <a:ext cx="1981782" cy="2544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097212" y="4406631"/>
            <a:ext cx="642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整个板卡存在大量单端蛇形等长走线和差分蛇形等长走线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35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59" y="99877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5495156" cy="609600"/>
            <a:chOff x="137158" y="523876"/>
            <a:chExt cx="2342866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2111798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4" y="606098"/>
              <a:ext cx="2275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GNSS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接收机硬件平台的</a:t>
              </a:r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PCB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设计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7157" y="947330"/>
            <a:ext cx="303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地平面分割</a:t>
            </a:r>
            <a:endParaRPr lang="zh-CN" altLang="en-US" sz="2000" dirty="0"/>
          </a:p>
        </p:txBody>
      </p:sp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55" y="1364662"/>
            <a:ext cx="4138295" cy="25317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399377" y="157769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GND1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80468" y="213176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GND2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99377" y="263053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GND3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89977" y="214346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GND5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82502" y="252457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GND6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399377" y="315509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GND4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74460" y="2929652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GND7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2607" y="1347440"/>
            <a:ext cx="4053456" cy="197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GND1</a:t>
            </a:r>
            <a:r>
              <a:rPr lang="en-US" altLang="zh-CN" sz="1600" b="1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——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GND4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个射频电路专用地</a:t>
            </a:r>
            <a:endParaRPr lang="en-US" altLang="zh-CN" sz="1600" dirty="0" smtClean="0"/>
          </a:p>
          <a:p>
            <a:pPr marL="285750" indent="-285750">
              <a:lnSpc>
                <a:spcPts val="26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GND5</a:t>
            </a:r>
            <a:r>
              <a:rPr lang="zh-CN" altLang="en-US" sz="1600" dirty="0" smtClean="0"/>
              <a:t>为射频专用晶振的专用地</a:t>
            </a:r>
            <a:endParaRPr lang="en-US" altLang="zh-CN" sz="1600" dirty="0" smtClean="0"/>
          </a:p>
          <a:p>
            <a:pPr marL="285750" indent="-285750">
              <a:lnSpc>
                <a:spcPts val="26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GND6</a:t>
            </a:r>
            <a:r>
              <a:rPr lang="zh-CN" altLang="en-US" sz="1600" dirty="0" smtClean="0"/>
              <a:t>为核心处理器专用晶振的专用地</a:t>
            </a:r>
            <a:endParaRPr lang="en-US" altLang="zh-CN" sz="1600" dirty="0" smtClean="0"/>
          </a:p>
          <a:p>
            <a:pPr marL="285750" indent="-285750">
              <a:lnSpc>
                <a:spcPts val="26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GND7</a:t>
            </a:r>
            <a:r>
              <a:rPr lang="zh-CN" altLang="en-US" sz="1600" dirty="0" smtClean="0"/>
              <a:t>为板卡的主地</a:t>
            </a:r>
            <a:endParaRPr lang="en-US" altLang="zh-CN" sz="1600" dirty="0" smtClean="0"/>
          </a:p>
          <a:p>
            <a:pPr marL="285750" indent="-285750">
              <a:lnSpc>
                <a:spcPts val="26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采用多点接地的方式进行连接</a:t>
            </a:r>
            <a:endParaRPr lang="en-US" altLang="zh-CN" sz="1600" dirty="0" smtClean="0"/>
          </a:p>
          <a:p>
            <a:endParaRPr lang="zh-CN" altLang="en-US" sz="1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36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59" y="99877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285959" y="236921"/>
            <a:ext cx="5211758" cy="609600"/>
            <a:chOff x="39218" y="522671"/>
            <a:chExt cx="1260395" cy="609600"/>
          </a:xfrm>
        </p:grpSpPr>
        <p:sp>
          <p:nvSpPr>
            <p:cNvPr id="7" name="矩形 6"/>
            <p:cNvSpPr/>
            <p:nvPr/>
          </p:nvSpPr>
          <p:spPr>
            <a:xfrm>
              <a:off x="124615" y="522671"/>
              <a:ext cx="1174998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9218" y="614802"/>
              <a:ext cx="12603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	</a:t>
              </a:r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GNSS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接收机硬件平台的</a:t>
              </a:r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PCB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设计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90190" y="890048"/>
            <a:ext cx="303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电源层分割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08628" y="1910248"/>
            <a:ext cx="3168229" cy="195113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79163" y="1935780"/>
            <a:ext cx="3172723" cy="19870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34308" y="1951506"/>
            <a:ext cx="3172723" cy="195560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956362" y="1489370"/>
            <a:ext cx="131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VCC2V85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88339" y="2359530"/>
            <a:ext cx="115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VCC3V3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65595" y="3820293"/>
            <a:ext cx="127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DDRVREF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77997" y="1657268"/>
            <a:ext cx="115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DC5V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59188" y="2974963"/>
            <a:ext cx="115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VCC1V0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65331" y="3637825"/>
            <a:ext cx="1153910" cy="367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DDR1V5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91555" y="2046208"/>
            <a:ext cx="115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VCC1V8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983738" y="3658608"/>
            <a:ext cx="127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DDR0V75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7160" y="1401735"/>
            <a:ext cx="260584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电源层采用负片层设计</a:t>
            </a:r>
            <a:endParaRPr lang="en-US" altLang="zh-CN" sz="1400" dirty="0" smtClean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电源层内缩</a:t>
            </a:r>
            <a:r>
              <a:rPr lang="en-US" altLang="zh-CN" sz="1400" dirty="0" smtClean="0"/>
              <a:t>60mil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分</a:t>
            </a:r>
            <a:r>
              <a:rPr lang="zh-CN" altLang="en-US" sz="1400" dirty="0" smtClean="0"/>
              <a:t>割线</a:t>
            </a:r>
            <a:r>
              <a:rPr lang="zh-CN" altLang="en-US" sz="1400" dirty="0"/>
              <a:t>线宽</a:t>
            </a:r>
            <a:r>
              <a:rPr lang="zh-CN" altLang="en-US" sz="1400" dirty="0" smtClean="0"/>
              <a:t>设置为</a:t>
            </a:r>
            <a:r>
              <a:rPr lang="en-US" altLang="zh-CN" sz="1400" dirty="0" smtClean="0"/>
              <a:t>15mil</a:t>
            </a:r>
            <a:endParaRPr lang="en-US" altLang="zh-CN" sz="1400" dirty="0" smtClean="0"/>
          </a:p>
          <a:p>
            <a:endParaRPr lang="zh-CN" altLang="en-US" sz="1400" dirty="0"/>
          </a:p>
        </p:txBody>
      </p:sp>
      <p:sp>
        <p:nvSpPr>
          <p:cNvPr id="27" name="文本框 26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37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7159" y="97972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37157" y="504825"/>
            <a:ext cx="3372804" cy="1066800"/>
            <a:chOff x="137158" y="523875"/>
            <a:chExt cx="3372804" cy="1066800"/>
          </a:xfrm>
        </p:grpSpPr>
        <p:sp>
          <p:nvSpPr>
            <p:cNvPr id="7" name="矩形 6"/>
            <p:cNvSpPr/>
            <p:nvPr/>
          </p:nvSpPr>
          <p:spPr>
            <a:xfrm>
              <a:off x="137158" y="523875"/>
              <a:ext cx="3348991" cy="1066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95337" y="703306"/>
              <a:ext cx="27146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第五章节</a:t>
              </a:r>
              <a:endParaRPr lang="zh-CN" altLang="en-US" sz="32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533775" y="504825"/>
            <a:ext cx="5200650" cy="2667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37158" y="1669597"/>
            <a:ext cx="3348991" cy="2667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533775" y="3257549"/>
            <a:ext cx="5200650" cy="1079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805237" y="3504684"/>
            <a:ext cx="5337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板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卡调试与硬件平台测试</a:t>
            </a:r>
            <a:endParaRPr lang="zh-CN" altLang="en-US" sz="3200" b="1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38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" y="97565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60" y="238126"/>
            <a:ext cx="3724720" cy="609600"/>
            <a:chOff x="137159" y="523876"/>
            <a:chExt cx="864158" cy="609600"/>
          </a:xfrm>
        </p:grpSpPr>
        <p:sp>
          <p:nvSpPr>
            <p:cNvPr id="7" name="矩形 6"/>
            <p:cNvSpPr/>
            <p:nvPr/>
          </p:nvSpPr>
          <p:spPr>
            <a:xfrm>
              <a:off x="137159" y="523876"/>
              <a:ext cx="812250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4" y="606098"/>
              <a:ext cx="796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板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卡调试与平台测试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259078" y="2469449"/>
            <a:ext cx="1065178" cy="57393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9078" y="2569711"/>
            <a:ext cx="1196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板卡调试</a:t>
            </a:r>
            <a:endParaRPr lang="zh-CN" altLang="en-US" dirty="0"/>
          </a:p>
        </p:txBody>
      </p:sp>
      <p:sp>
        <p:nvSpPr>
          <p:cNvPr id="13" name="左大括号 12"/>
          <p:cNvSpPr/>
          <p:nvPr/>
        </p:nvSpPr>
        <p:spPr>
          <a:xfrm>
            <a:off x="1403055" y="1644091"/>
            <a:ext cx="190996" cy="2324911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41055" y="1676389"/>
            <a:ext cx="1395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空板测试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467312" y="2563187"/>
            <a:ext cx="1857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已焊板卡测试</a:t>
            </a:r>
            <a:endParaRPr lang="zh-CN" altLang="en-US" sz="1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493519" y="3539817"/>
            <a:ext cx="1832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上电测试</a:t>
            </a:r>
            <a:endParaRPr lang="zh-CN" altLang="en-US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2466235" y="1330257"/>
            <a:ext cx="2193314" cy="9541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1400" dirty="0" smtClean="0"/>
              <a:t>外观是否有损伤</a:t>
            </a:r>
            <a:endParaRPr lang="en-US" altLang="zh-CN" sz="1400" dirty="0" smtClean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 smtClean="0"/>
              <a:t>绘制的封装与购买的器件是否匹配</a:t>
            </a:r>
            <a:endParaRPr lang="en-US" altLang="zh-CN" sz="1400" dirty="0" smtClean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 smtClean="0"/>
              <a:t>是否有短路现象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802870" y="2347743"/>
            <a:ext cx="1291273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1400" dirty="0"/>
              <a:t>虚</a:t>
            </a:r>
            <a:r>
              <a:rPr lang="zh-CN" altLang="en-US" sz="1400" dirty="0" smtClean="0"/>
              <a:t>焊、漏焊、错焊</a:t>
            </a:r>
            <a:endParaRPr lang="en-US" altLang="zh-CN" sz="1400" dirty="0" smtClean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 smtClean="0"/>
              <a:t>短路测试</a:t>
            </a:r>
            <a:endParaRPr lang="en-US" altLang="zh-CN" sz="1400" dirty="0" smtClean="0"/>
          </a:p>
        </p:txBody>
      </p:sp>
      <p:sp>
        <p:nvSpPr>
          <p:cNvPr id="19" name="文本框 18"/>
          <p:cNvSpPr txBox="1"/>
          <p:nvPr/>
        </p:nvSpPr>
        <p:spPr>
          <a:xfrm>
            <a:off x="2466235" y="3113027"/>
            <a:ext cx="1717995" cy="1384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1400" dirty="0" smtClean="0"/>
              <a:t>工作电压测试</a:t>
            </a:r>
            <a:endParaRPr lang="en-US" altLang="zh-CN" sz="1400" dirty="0" smtClean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/>
              <a:t>各</a:t>
            </a:r>
            <a:r>
              <a:rPr lang="zh-CN" altLang="en-US" sz="1400" dirty="0" smtClean="0"/>
              <a:t>类时钟信号测试</a:t>
            </a:r>
            <a:endParaRPr lang="en-US" altLang="zh-CN" sz="1400" dirty="0" smtClean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 smtClean="0"/>
              <a:t>调试接口测试</a:t>
            </a:r>
            <a:endParaRPr lang="en-US" altLang="zh-CN" sz="1400" dirty="0" smtClean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 smtClean="0"/>
              <a:t>通信接口测试</a:t>
            </a:r>
            <a:endParaRPr lang="en-US" altLang="zh-CN" sz="1400" dirty="0" smtClean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 smtClean="0"/>
              <a:t>存储电路测试</a:t>
            </a:r>
            <a:endParaRPr lang="en-US" altLang="zh-CN" sz="1400" dirty="0" smtClean="0"/>
          </a:p>
        </p:txBody>
      </p:sp>
      <p:sp>
        <p:nvSpPr>
          <p:cNvPr id="20" name="圆角矩形 19"/>
          <p:cNvSpPr/>
          <p:nvPr/>
        </p:nvSpPr>
        <p:spPr>
          <a:xfrm>
            <a:off x="5123737" y="2430108"/>
            <a:ext cx="1065178" cy="57393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122027" y="2532409"/>
            <a:ext cx="1196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平台测试</a:t>
            </a:r>
            <a:endParaRPr lang="zh-CN" altLang="en-US" dirty="0"/>
          </a:p>
        </p:txBody>
      </p:sp>
      <p:sp>
        <p:nvSpPr>
          <p:cNvPr id="22" name="左大括号 21"/>
          <p:cNvSpPr/>
          <p:nvPr/>
        </p:nvSpPr>
        <p:spPr>
          <a:xfrm>
            <a:off x="6276346" y="1441889"/>
            <a:ext cx="103144" cy="262497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4349219" y="2479571"/>
            <a:ext cx="768891" cy="51512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355585" y="1397213"/>
            <a:ext cx="1044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数据采集实验</a:t>
            </a:r>
            <a:endParaRPr lang="zh-CN" alt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6318529" y="3388756"/>
            <a:ext cx="1045400" cy="58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整体平台测试</a:t>
            </a:r>
            <a:endParaRPr lang="zh-CN" altLang="en-US" sz="1600" dirty="0"/>
          </a:p>
        </p:txBody>
      </p:sp>
      <p:sp>
        <p:nvSpPr>
          <p:cNvPr id="26" name="文本框 25"/>
          <p:cNvSpPr txBox="1"/>
          <p:nvPr/>
        </p:nvSpPr>
        <p:spPr>
          <a:xfrm>
            <a:off x="7319363" y="1307057"/>
            <a:ext cx="1611277" cy="9541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1400" dirty="0" smtClean="0"/>
              <a:t>射频内部寄存器参数设计</a:t>
            </a:r>
            <a:endParaRPr lang="en-US" altLang="zh-CN" sz="1400" dirty="0" smtClean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 smtClean="0"/>
              <a:t>采集程序设计</a:t>
            </a:r>
            <a:endParaRPr lang="en-US" altLang="zh-CN" sz="1400" dirty="0" smtClean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 smtClean="0"/>
              <a:t>数据分析</a:t>
            </a:r>
            <a:endParaRPr lang="en-US" altLang="zh-CN" sz="1400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7287129" y="2932562"/>
            <a:ext cx="1675743" cy="1384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1400" dirty="0" smtClean="0"/>
              <a:t>北斗</a:t>
            </a:r>
            <a:r>
              <a:rPr lang="en-US" altLang="zh-CN" sz="1400" dirty="0" smtClean="0"/>
              <a:t>B3I</a:t>
            </a:r>
            <a:r>
              <a:rPr lang="zh-CN" altLang="en-US" sz="1400" dirty="0" smtClean="0"/>
              <a:t>信号测试</a:t>
            </a:r>
            <a:endParaRPr lang="en-US" altLang="zh-CN" sz="1400" dirty="0" smtClean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 smtClean="0"/>
              <a:t>北斗</a:t>
            </a:r>
            <a:r>
              <a:rPr lang="en-US" altLang="zh-CN" sz="1400" dirty="0" smtClean="0"/>
              <a:t>B1I</a:t>
            </a:r>
            <a:r>
              <a:rPr lang="zh-CN" altLang="en-US" sz="1400" dirty="0" smtClean="0"/>
              <a:t>信号测试</a:t>
            </a:r>
            <a:endParaRPr lang="en-US" altLang="zh-CN" sz="1400" dirty="0" smtClean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dirty="0" smtClean="0"/>
              <a:t>GPS L1C/A</a:t>
            </a:r>
            <a:r>
              <a:rPr lang="zh-CN" altLang="en-US" sz="1400" dirty="0" smtClean="0"/>
              <a:t>信号测试</a:t>
            </a:r>
            <a:endParaRPr lang="en-US" altLang="zh-CN" sz="1400" dirty="0" smtClean="0"/>
          </a:p>
        </p:txBody>
      </p:sp>
      <p:sp>
        <p:nvSpPr>
          <p:cNvPr id="31" name="文本框 30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7159" y="99877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2931797" cy="609600"/>
            <a:chOff x="137158" y="523876"/>
            <a:chExt cx="2931797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2510791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54330" y="596371"/>
              <a:ext cx="271462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课题研究的背景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870315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62647" y="1058470"/>
            <a:ext cx="8210144" cy="129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dirty="0" smtClean="0"/>
              <a:t>国外优秀接收机公司：</a:t>
            </a:r>
            <a:r>
              <a:rPr lang="zh-CN" altLang="en-US" dirty="0"/>
              <a:t>瑞士的徕卡公司、美国的天宝公司、法国的泰雷斯公司、日本的拓普康公司、加拿大的诺瓦泰</a:t>
            </a:r>
            <a:r>
              <a:rPr lang="zh-CN" altLang="en-US" dirty="0" smtClean="0"/>
              <a:t>公司等。</a:t>
            </a:r>
            <a:endParaRPr lang="en-US" altLang="zh-CN" dirty="0" smtClean="0"/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国内优秀接收机公司：广州中海达、上海华测、合众思壮、北斗星通、司南导航等公司。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397539" y="2695204"/>
          <a:ext cx="600583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3383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商用接收机分类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导航型接收机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授时型接收机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测量型接收机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bg1"/>
                          </a:solidFill>
                        </a:rPr>
                        <a:t>价格区间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几百元到几千元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十几万元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几万到十几万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直接箭头连接符 14"/>
          <p:cNvCxnSpPr/>
          <p:nvPr/>
        </p:nvCxnSpPr>
        <p:spPr>
          <a:xfrm flipV="1">
            <a:off x="3745148" y="2574940"/>
            <a:ext cx="243192" cy="2107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068956" y="2347387"/>
            <a:ext cx="2361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主要以接收</a:t>
            </a:r>
            <a:r>
              <a:rPr lang="zh-CN" altLang="en-US" sz="1400" dirty="0" smtClean="0">
                <a:solidFill>
                  <a:srgbClr val="FF0000"/>
                </a:solidFill>
              </a:rPr>
              <a:t>单频信号</a:t>
            </a:r>
            <a:r>
              <a:rPr lang="zh-CN" altLang="en-US" sz="1400" dirty="0" smtClean="0"/>
              <a:t>为主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603114" y="3570050"/>
            <a:ext cx="7791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商用接收机的底层开发平台未对用户</a:t>
            </a:r>
            <a:r>
              <a:rPr lang="zh-CN" altLang="en-US" dirty="0"/>
              <a:t>开放，很多底层高级算法无法直接利用商用板卡</a:t>
            </a:r>
            <a:r>
              <a:rPr lang="zh-CN" altLang="en-US" dirty="0" smtClean="0"/>
              <a:t>实现，</a:t>
            </a:r>
            <a:r>
              <a:rPr lang="zh-CN" altLang="en-US" dirty="0"/>
              <a:t>很大程度上限制了用户对接收机的再次开发及</a:t>
            </a:r>
            <a:r>
              <a:rPr lang="zh-CN" altLang="en-US" dirty="0" smtClean="0"/>
              <a:t>使用。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8686798" y="453794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4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060" y="99604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61" y="238126"/>
            <a:ext cx="3121605" cy="609600"/>
            <a:chOff x="137159" y="523876"/>
            <a:chExt cx="1681863" cy="609600"/>
          </a:xfrm>
        </p:grpSpPr>
        <p:sp>
          <p:nvSpPr>
            <p:cNvPr id="7" name="矩形 6"/>
            <p:cNvSpPr/>
            <p:nvPr/>
          </p:nvSpPr>
          <p:spPr>
            <a:xfrm>
              <a:off x="137159" y="523876"/>
              <a:ext cx="921907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4" y="606098"/>
              <a:ext cx="1613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板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卡调试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60797" y="947603"/>
            <a:ext cx="2149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工作电压测试</a:t>
            </a:r>
            <a:endParaRPr lang="zh-CN" altLang="en-US" sz="20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148769"/>
              </p:ext>
            </p:extLst>
          </p:nvPr>
        </p:nvGraphicFramePr>
        <p:xfrm>
          <a:off x="1803081" y="1518757"/>
          <a:ext cx="4952365" cy="2438400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170305"/>
                <a:gridCol w="1157605"/>
                <a:gridCol w="2624455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期望电压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测试点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电压测试结果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+5V</a:t>
                      </a:r>
                      <a:endParaRPr lang="zh-CN" sz="105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C15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+5.0V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+3.3V</a:t>
                      </a:r>
                      <a:endParaRPr lang="zh-CN" sz="105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C106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+3.28V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+2.85V</a:t>
                      </a:r>
                      <a:endParaRPr lang="zh-CN" sz="105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R144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+2.85V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+1.8V</a:t>
                      </a:r>
                      <a:endParaRPr lang="zh-CN" sz="105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C48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+1.79V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+1.5V</a:t>
                      </a:r>
                      <a:endParaRPr lang="zh-CN" sz="105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C70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+1.49V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+0.9V</a:t>
                      </a:r>
                      <a:endParaRPr lang="zh-CN" sz="105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R71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+0.9V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+0.75V</a:t>
                      </a:r>
                      <a:endParaRPr lang="zh-CN" sz="105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C130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+0.74V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40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060" y="99604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核心处理器电路时钟信号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37161" y="238126"/>
            <a:ext cx="2722772" cy="609600"/>
            <a:chOff x="137159" y="523876"/>
            <a:chExt cx="1466979" cy="609600"/>
          </a:xfrm>
        </p:grpSpPr>
        <p:sp>
          <p:nvSpPr>
            <p:cNvPr id="7" name="矩形 6"/>
            <p:cNvSpPr/>
            <p:nvPr/>
          </p:nvSpPr>
          <p:spPr>
            <a:xfrm>
              <a:off x="137159" y="523876"/>
              <a:ext cx="958595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4" y="606098"/>
              <a:ext cx="1399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板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卡调试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9060" y="929948"/>
            <a:ext cx="525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晶</a:t>
            </a:r>
            <a:r>
              <a:rPr lang="zh-CN" altLang="en-US" sz="2000" dirty="0" smtClean="0"/>
              <a:t>振时钟信号及射频输出参考时钟信号检测</a:t>
            </a:r>
            <a:endParaRPr lang="zh-CN" altLang="en-US" sz="2000" dirty="0"/>
          </a:p>
        </p:txBody>
      </p:sp>
      <p:pic>
        <p:nvPicPr>
          <p:cNvPr id="14" name="图片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" y="1477993"/>
            <a:ext cx="2087880" cy="1562100"/>
          </a:xfrm>
          <a:prstGeom prst="rect">
            <a:avLst/>
          </a:prstGeom>
          <a:noFill/>
        </p:spPr>
      </p:pic>
      <p:pic>
        <p:nvPicPr>
          <p:cNvPr id="16" name="图片 1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/>
          <a:stretch>
            <a:fillRect/>
          </a:stretch>
        </p:blipFill>
        <p:spPr bwMode="auto">
          <a:xfrm>
            <a:off x="2263138" y="1498948"/>
            <a:ext cx="2265045" cy="1520190"/>
          </a:xfrm>
          <a:prstGeom prst="rect">
            <a:avLst/>
          </a:prstGeom>
          <a:ln>
            <a:noFill/>
          </a:ln>
        </p:spPr>
      </p:pic>
      <p:pic>
        <p:nvPicPr>
          <p:cNvPr id="17" name="图片 1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82" y="1499836"/>
            <a:ext cx="2087880" cy="1567180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261" y="1511901"/>
            <a:ext cx="2258695" cy="15430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3139697"/>
            <a:ext cx="22952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核心处理器时钟信号</a:t>
            </a:r>
            <a:endParaRPr lang="en-US" altLang="zh-CN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50MHz</a:t>
            </a:r>
            <a:endParaRPr lang="zh-CN" alt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72110" y="3127266"/>
            <a:ext cx="23346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以太网电路时钟信号</a:t>
            </a:r>
            <a:endParaRPr lang="en-US" altLang="zh-CN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50MHz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58665" y="3164669"/>
            <a:ext cx="26268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射频前端电路时钟信号</a:t>
            </a:r>
            <a:endParaRPr lang="en-US" altLang="zh-CN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16.368MHz</a:t>
            </a:r>
            <a:endParaRPr lang="zh-CN" alt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410970" y="3170186"/>
            <a:ext cx="27330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射频芯片输出的时钟信号</a:t>
            </a:r>
            <a:endParaRPr lang="en-US" altLang="zh-CN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16.368MHz</a:t>
            </a:r>
            <a:endParaRPr lang="zh-CN" alt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3122" y="3910519"/>
            <a:ext cx="8268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射频前端芯片在默认配置下输出的参考时钟信号为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16.368MHz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个输出的参考时钟全部正常，使用一个图片显示结果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6885503" y="2928026"/>
            <a:ext cx="400514" cy="9922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41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060" y="99604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61" y="238126"/>
            <a:ext cx="3744175" cy="609600"/>
            <a:chOff x="137159" y="523876"/>
            <a:chExt cx="2017292" cy="609600"/>
          </a:xfrm>
        </p:grpSpPr>
        <p:sp>
          <p:nvSpPr>
            <p:cNvPr id="7" name="矩形 6"/>
            <p:cNvSpPr/>
            <p:nvPr/>
          </p:nvSpPr>
          <p:spPr>
            <a:xfrm>
              <a:off x="137159" y="523876"/>
              <a:ext cx="927148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4" y="606098"/>
              <a:ext cx="1949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板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卡调试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60797" y="947603"/>
            <a:ext cx="31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通信接口测试与存储测试</a:t>
            </a:r>
            <a:endParaRPr lang="zh-CN" altLang="en-US" dirty="0"/>
          </a:p>
        </p:txBody>
      </p:sp>
      <p:pic>
        <p:nvPicPr>
          <p:cNvPr id="19" name="图片 1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20"/>
          <a:stretch>
            <a:fillRect/>
          </a:stretch>
        </p:blipFill>
        <p:spPr bwMode="auto">
          <a:xfrm>
            <a:off x="222743" y="1347713"/>
            <a:ext cx="3959283" cy="2316550"/>
          </a:xfrm>
          <a:prstGeom prst="rect">
            <a:avLst/>
          </a:prstGeom>
          <a:ln>
            <a:noFill/>
          </a:ln>
        </p:spPr>
      </p:pic>
      <p:pic>
        <p:nvPicPr>
          <p:cNvPr id="20" name="图片 1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91"/>
          <a:stretch>
            <a:fillRect/>
          </a:stretch>
        </p:blipFill>
        <p:spPr bwMode="auto">
          <a:xfrm>
            <a:off x="2467223" y="1894442"/>
            <a:ext cx="3980815" cy="2108200"/>
          </a:xfrm>
          <a:prstGeom prst="rect">
            <a:avLst/>
          </a:prstGeom>
          <a:ln>
            <a:noFill/>
          </a:ln>
        </p:spPr>
      </p:pic>
      <p:pic>
        <p:nvPicPr>
          <p:cNvPr id="21" name="图片 20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84"/>
          <a:stretch>
            <a:fillRect/>
          </a:stretch>
        </p:blipFill>
        <p:spPr bwMode="auto">
          <a:xfrm>
            <a:off x="3782658" y="2431329"/>
            <a:ext cx="4253865" cy="2279650"/>
          </a:xfrm>
          <a:prstGeom prst="rect">
            <a:avLst/>
          </a:prstGeom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821057" y="2246663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串口测试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2467223" y="2588885"/>
            <a:ext cx="151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DDR3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测试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57471" y="3003104"/>
            <a:ext cx="2042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测试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42</a:t>
            </a:r>
            <a:endParaRPr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1716237" y="1479354"/>
            <a:ext cx="1702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数据</a:t>
            </a:r>
            <a:r>
              <a:rPr lang="zh-CN" altLang="en-US" sz="1400" dirty="0" smtClean="0">
                <a:solidFill>
                  <a:srgbClr val="FF0000"/>
                </a:solidFill>
              </a:rPr>
              <a:t>传输</a:t>
            </a:r>
            <a:r>
              <a:rPr lang="zh-CN" altLang="en-US" sz="1400" dirty="0" smtClean="0">
                <a:solidFill>
                  <a:srgbClr val="FF0000"/>
                </a:solidFill>
              </a:rPr>
              <a:t>成功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81336" y="2020777"/>
            <a:ext cx="1702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数据</a:t>
            </a:r>
            <a:r>
              <a:rPr lang="zh-CN" altLang="en-US" sz="1400" dirty="0" smtClean="0">
                <a:solidFill>
                  <a:srgbClr val="FF0000"/>
                </a:solidFill>
              </a:rPr>
              <a:t>读写</a:t>
            </a:r>
            <a:r>
              <a:rPr lang="zh-CN" altLang="en-US" sz="1400" dirty="0" smtClean="0">
                <a:solidFill>
                  <a:srgbClr val="FF0000"/>
                </a:solidFill>
              </a:rPr>
              <a:t>成功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371953" y="2563328"/>
            <a:ext cx="1702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数据</a:t>
            </a:r>
            <a:r>
              <a:rPr lang="zh-CN" altLang="en-US" sz="1400" dirty="0" smtClean="0">
                <a:solidFill>
                  <a:srgbClr val="FF0000"/>
                </a:solidFill>
              </a:rPr>
              <a:t>读写</a:t>
            </a:r>
            <a:r>
              <a:rPr lang="zh-CN" altLang="en-US" sz="1400" dirty="0" smtClean="0">
                <a:solidFill>
                  <a:srgbClr val="FF0000"/>
                </a:solidFill>
              </a:rPr>
              <a:t>成功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2628" y="128787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61" y="238126"/>
            <a:ext cx="2460126" cy="609600"/>
            <a:chOff x="137159" y="523876"/>
            <a:chExt cx="1325470" cy="609600"/>
          </a:xfrm>
        </p:grpSpPr>
        <p:sp>
          <p:nvSpPr>
            <p:cNvPr id="7" name="矩形 6"/>
            <p:cNvSpPr/>
            <p:nvPr/>
          </p:nvSpPr>
          <p:spPr>
            <a:xfrm>
              <a:off x="137159" y="523876"/>
              <a:ext cx="1178720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5" y="606098"/>
              <a:ext cx="12576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数据采集实验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2628" y="929948"/>
            <a:ext cx="3691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射频前端寄存器参数配置</a:t>
            </a:r>
            <a:endParaRPr lang="zh-CN" altLang="en-US" sz="2000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471714" y="2425001"/>
          <a:ext cx="5753100" cy="192024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108065"/>
                <a:gridCol w="862465"/>
                <a:gridCol w="2782570"/>
              </a:tblGrid>
              <a:tr h="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寄存器名称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地址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配置参数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Confguration 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0xBEA6B619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Confguration 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0x28550288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Confguration 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0x0EAFB1DC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PLL Confguration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0x198C0008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PLL Integer Division Ratio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0x009B0080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PLL Fractional Division Ratio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0x08000070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DSP Interface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0x08000000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Clock Configuration 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0x7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0x010061B2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Test Mode 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0x8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0x01E0F401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Test Mode 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0x00C00002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Clock Configuration 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0x010061B0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92627" y="1391613"/>
            <a:ext cx="8740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北斗的</a:t>
            </a:r>
            <a:r>
              <a:rPr lang="en-US" altLang="zh-CN" dirty="0"/>
              <a:t>B3I</a:t>
            </a:r>
            <a:r>
              <a:rPr lang="zh-CN" altLang="en-US" dirty="0"/>
              <a:t>信号、</a:t>
            </a:r>
            <a:r>
              <a:rPr lang="en-US" altLang="zh-CN" dirty="0"/>
              <a:t>B1I</a:t>
            </a:r>
            <a:r>
              <a:rPr lang="zh-CN" altLang="en-US" dirty="0"/>
              <a:t>信号以及</a:t>
            </a:r>
            <a:r>
              <a:rPr lang="en-US" altLang="zh-CN" dirty="0"/>
              <a:t>GPS L1</a:t>
            </a:r>
            <a:r>
              <a:rPr lang="zh-CN" altLang="en-US" dirty="0"/>
              <a:t>信号具有一定的代表性</a:t>
            </a:r>
            <a:r>
              <a:rPr lang="zh-CN" altLang="en-US" dirty="0" smtClean="0"/>
              <a:t>，</a:t>
            </a:r>
            <a:r>
              <a:rPr lang="zh-CN" altLang="en-US" dirty="0"/>
              <a:t>因此</a:t>
            </a:r>
            <a:r>
              <a:rPr lang="zh-CN" altLang="en-US" dirty="0" smtClean="0"/>
              <a:t>论文</a:t>
            </a:r>
            <a:r>
              <a:rPr lang="zh-CN" altLang="en-US" dirty="0"/>
              <a:t>选择了上述三种卫星信号进行数据采集实验。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334101" y="2059628"/>
            <a:ext cx="266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北斗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B3I </a:t>
            </a:r>
            <a:r>
              <a:rPr lang="zh-CN" altLang="en-US" dirty="0" smtClean="0"/>
              <a:t>信号的参数配置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43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060" y="99604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61" y="238126"/>
            <a:ext cx="2664405" cy="609600"/>
            <a:chOff x="137159" y="523876"/>
            <a:chExt cx="1435532" cy="609600"/>
          </a:xfrm>
        </p:grpSpPr>
        <p:sp>
          <p:nvSpPr>
            <p:cNvPr id="7" name="矩形 6"/>
            <p:cNvSpPr/>
            <p:nvPr/>
          </p:nvSpPr>
          <p:spPr>
            <a:xfrm>
              <a:off x="137159" y="523876"/>
              <a:ext cx="1199684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4" y="606098"/>
              <a:ext cx="13676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数据采集实验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524459" y="2367576"/>
          <a:ext cx="5753100" cy="64008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917700"/>
                <a:gridCol w="1917700"/>
                <a:gridCol w="1917700"/>
              </a:tblGrid>
              <a:tr h="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寄存器名称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地址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配置参数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Confguration 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0xBEA41601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PLL Integer Division Ratio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0x4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0x00BEC080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Test_Mode2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0x00C00002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524459" y="3725521"/>
          <a:ext cx="5753100" cy="48006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917700"/>
                <a:gridCol w="1917700"/>
                <a:gridCol w="1917700"/>
              </a:tblGrid>
              <a:tr h="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寄存器名称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地址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配置参数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Confguration 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0xBEA41583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Test_Mode2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0x9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0x00C00002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3201209" y="1917463"/>
            <a:ext cx="266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北斗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B1I </a:t>
            </a:r>
            <a:r>
              <a:rPr lang="zh-CN" altLang="en-US" dirty="0" smtClean="0"/>
              <a:t>信号的参数配置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201210" y="3207345"/>
            <a:ext cx="266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GPS L1 </a:t>
            </a:r>
            <a:r>
              <a:rPr lang="zh-CN" altLang="en-US" dirty="0" smtClean="0"/>
              <a:t>信号的参数配置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8577" y="1031002"/>
            <a:ext cx="893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在进行北斗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B1I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信号和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GPS L1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信号的参数配置时，仅列出与北斗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B3I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信号不同的参数配置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44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" y="99604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61" y="238126"/>
            <a:ext cx="2469855" cy="609600"/>
            <a:chOff x="137159" y="523876"/>
            <a:chExt cx="1330712" cy="609600"/>
          </a:xfrm>
        </p:grpSpPr>
        <p:sp>
          <p:nvSpPr>
            <p:cNvPr id="7" name="矩形 6"/>
            <p:cNvSpPr/>
            <p:nvPr/>
          </p:nvSpPr>
          <p:spPr>
            <a:xfrm>
              <a:off x="137159" y="523876"/>
              <a:ext cx="1199684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5" y="606098"/>
              <a:ext cx="1262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数据采集实验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7160" y="1225801"/>
            <a:ext cx="274320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数据采集实验流程图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75577" y="2486833"/>
            <a:ext cx="2770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采集实验的关键：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射频前端内部参数设计</a:t>
            </a:r>
            <a:endParaRPr lang="en-US" altLang="zh-CN" dirty="0" smtClean="0"/>
          </a:p>
          <a:p>
            <a:r>
              <a:rPr lang="en-US" altLang="zh-CN" dirty="0" smtClean="0"/>
              <a:t>2.SPI</a:t>
            </a:r>
            <a:r>
              <a:rPr lang="zh-CN" altLang="en-US" dirty="0" smtClean="0"/>
              <a:t>通信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中频数据输出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中频数据分析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748" y="254862"/>
            <a:ext cx="2172816" cy="452641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45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060" y="99604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61" y="238126"/>
            <a:ext cx="2148842" cy="609600"/>
            <a:chOff x="137159" y="523876"/>
            <a:chExt cx="1157756" cy="609600"/>
          </a:xfrm>
        </p:grpSpPr>
        <p:sp>
          <p:nvSpPr>
            <p:cNvPr id="7" name="矩形 6"/>
            <p:cNvSpPr/>
            <p:nvPr/>
          </p:nvSpPr>
          <p:spPr>
            <a:xfrm>
              <a:off x="137159" y="523876"/>
              <a:ext cx="1157756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4" y="606098"/>
              <a:ext cx="10898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数据采集实验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/>
          <p:cNvPicPr/>
          <p:nvPr/>
        </p:nvPicPr>
        <p:blipFill rotWithShape="1">
          <a:blip r:embed="rId3"/>
          <a:srcRect r="25606" b="36533"/>
          <a:stretch>
            <a:fillRect/>
          </a:stretch>
        </p:blipFill>
        <p:spPr bwMode="auto">
          <a:xfrm>
            <a:off x="251355" y="1098613"/>
            <a:ext cx="3143343" cy="2263054"/>
          </a:xfrm>
          <a:prstGeom prst="rect">
            <a:avLst/>
          </a:prstGeom>
          <a:ln>
            <a:noFill/>
          </a:ln>
        </p:spPr>
      </p:pic>
      <p:pic>
        <p:nvPicPr>
          <p:cNvPr id="13" name="图片 12"/>
          <p:cNvPicPr/>
          <p:nvPr/>
        </p:nvPicPr>
        <p:blipFill rotWithShape="1">
          <a:blip r:embed="rId4"/>
          <a:srcRect r="25866" b="38508"/>
          <a:stretch>
            <a:fillRect/>
          </a:stretch>
        </p:blipFill>
        <p:spPr bwMode="auto">
          <a:xfrm>
            <a:off x="2726337" y="1575264"/>
            <a:ext cx="3110056" cy="2272521"/>
          </a:xfrm>
          <a:prstGeom prst="rect">
            <a:avLst/>
          </a:prstGeom>
          <a:ln>
            <a:noFill/>
          </a:ln>
        </p:spPr>
      </p:pic>
      <p:pic>
        <p:nvPicPr>
          <p:cNvPr id="14" name="图片 13"/>
          <p:cNvPicPr/>
          <p:nvPr/>
        </p:nvPicPr>
        <p:blipFill rotWithShape="1">
          <a:blip r:embed="rId5"/>
          <a:srcRect r="26383" b="35714"/>
          <a:stretch>
            <a:fillRect/>
          </a:stretch>
        </p:blipFill>
        <p:spPr bwMode="auto">
          <a:xfrm>
            <a:off x="5379242" y="2091309"/>
            <a:ext cx="2990006" cy="2367829"/>
          </a:xfrm>
          <a:prstGeom prst="rect">
            <a:avLst/>
          </a:prstGeom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420426" y="3389756"/>
            <a:ext cx="28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北斗</a:t>
            </a:r>
            <a:r>
              <a:rPr lang="en-US" altLang="zh-CN" sz="1600" dirty="0" smtClean="0"/>
              <a:t>B3I</a:t>
            </a:r>
            <a:r>
              <a:rPr lang="zh-CN" altLang="en-US" sz="1600" dirty="0" smtClean="0"/>
              <a:t>的数字中频信号</a:t>
            </a:r>
            <a:endParaRPr lang="zh-CN" altLang="en-US" sz="1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984370" y="3871040"/>
            <a:ext cx="28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北斗</a:t>
            </a:r>
            <a:r>
              <a:rPr lang="en-US" altLang="zh-CN" sz="1600" dirty="0" smtClean="0"/>
              <a:t>B1I</a:t>
            </a:r>
            <a:r>
              <a:rPr lang="zh-CN" altLang="en-US" sz="1600" dirty="0" smtClean="0"/>
              <a:t>的数字中频信号</a:t>
            </a:r>
            <a:endParaRPr lang="zh-CN" altLang="en-US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5651678" y="4412259"/>
            <a:ext cx="28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GPS L1</a:t>
            </a:r>
            <a:r>
              <a:rPr lang="zh-CN" altLang="en-US" sz="1600" dirty="0" smtClean="0"/>
              <a:t>的数字中频信号</a:t>
            </a:r>
            <a:endParaRPr lang="zh-CN" altLang="en-US" sz="1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195461" y="760059"/>
            <a:ext cx="6367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中频数据采集程序设计完成后，对三种卫星信号的中频</a:t>
            </a:r>
            <a:r>
              <a:rPr lang="zh-CN" altLang="en-US" sz="1600" dirty="0"/>
              <a:t>数据</a:t>
            </a:r>
            <a:r>
              <a:rPr lang="zh-CN" altLang="en-US" sz="1600" dirty="0" smtClean="0"/>
              <a:t>进行采集</a:t>
            </a:r>
            <a:endParaRPr lang="zh-CN" altLang="en-US" sz="1600" dirty="0"/>
          </a:p>
        </p:txBody>
      </p:sp>
      <p:sp>
        <p:nvSpPr>
          <p:cNvPr id="21" name="文本框 20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46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060" y="99604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2392033" cy="609600"/>
            <a:chOff x="137158" y="523876"/>
            <a:chExt cx="1288783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1215407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5" y="606098"/>
              <a:ext cx="1220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数据采集实验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11" y="1792605"/>
            <a:ext cx="1828800" cy="1567180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26" y="1783715"/>
            <a:ext cx="1838960" cy="157607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49" y="1818982"/>
            <a:ext cx="1828800" cy="15671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8079" y="3464367"/>
            <a:ext cx="2683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北斗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B3I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信号的功率谱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34761" y="3464367"/>
            <a:ext cx="272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北斗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B1I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信号的功率谱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63361" y="3464367"/>
            <a:ext cx="2980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GPS L1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信号的功率谱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9060" y="1102982"/>
            <a:ext cx="886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软件对采集到的中频数据进行频谱分析，分析结果全部符合要求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47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060" y="99604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61" y="238126"/>
            <a:ext cx="2330064" cy="609600"/>
            <a:chOff x="137159" y="523876"/>
            <a:chExt cx="1255395" cy="609600"/>
          </a:xfrm>
        </p:grpSpPr>
        <p:sp>
          <p:nvSpPr>
            <p:cNvPr id="7" name="矩形 6"/>
            <p:cNvSpPr/>
            <p:nvPr/>
          </p:nvSpPr>
          <p:spPr>
            <a:xfrm>
              <a:off x="137159" y="523876"/>
              <a:ext cx="1255395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5" y="606098"/>
              <a:ext cx="11875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数据采集实验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03" y="2059305"/>
            <a:ext cx="2077720" cy="1560195"/>
          </a:xfrm>
          <a:prstGeom prst="rect">
            <a:avLst/>
          </a:prstGeom>
          <a:noFill/>
        </p:spPr>
      </p:pic>
      <p:pic>
        <p:nvPicPr>
          <p:cNvPr id="13" name="图片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081" y="2197781"/>
            <a:ext cx="1994535" cy="149606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036" y="2256201"/>
            <a:ext cx="2220595" cy="1437640"/>
          </a:xfrm>
          <a:prstGeom prst="rect">
            <a:avLst/>
          </a:prstGeom>
          <a:noFill/>
        </p:spPr>
      </p:pic>
      <p:sp>
        <p:nvSpPr>
          <p:cNvPr id="11" name="文本框 10"/>
          <p:cNvSpPr txBox="1"/>
          <p:nvPr/>
        </p:nvSpPr>
        <p:spPr>
          <a:xfrm>
            <a:off x="99060" y="1114828"/>
            <a:ext cx="874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对采集到的三种中频数据进行捕获测试，从捕获结果中，可以看出明显的峰值，满足后续的跟踪和定位的要求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84286" y="3805767"/>
            <a:ext cx="3171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北斗</a:t>
            </a:r>
            <a:r>
              <a:rPr lang="en-US" altLang="zh-CN" sz="1600" dirty="0" smtClean="0"/>
              <a:t>B3I</a:t>
            </a:r>
            <a:r>
              <a:rPr lang="zh-CN" altLang="en-US" sz="1600" dirty="0" smtClean="0"/>
              <a:t>信号的捕获仿真结果</a:t>
            </a:r>
            <a:endParaRPr lang="zh-CN" altLang="en-US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3010819" y="3795630"/>
            <a:ext cx="3171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北斗</a:t>
            </a:r>
            <a:r>
              <a:rPr lang="en-US" altLang="zh-CN" sz="1600" dirty="0" smtClean="0"/>
              <a:t>B1I</a:t>
            </a:r>
            <a:r>
              <a:rPr lang="zh-CN" altLang="en-US" sz="1600" dirty="0" smtClean="0"/>
              <a:t>信号的捕获仿真结果</a:t>
            </a:r>
            <a:endParaRPr lang="zh-CN" altLang="en-US" sz="1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6182036" y="3805767"/>
            <a:ext cx="3171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GPS L1</a:t>
            </a:r>
            <a:r>
              <a:rPr lang="zh-CN" altLang="en-US" sz="1600" dirty="0" smtClean="0"/>
              <a:t>信号的捕获仿真结果</a:t>
            </a:r>
            <a:endParaRPr lang="zh-CN" altLang="en-US" sz="1600" dirty="0"/>
          </a:p>
        </p:txBody>
      </p:sp>
      <p:sp>
        <p:nvSpPr>
          <p:cNvPr id="21" name="文本框 20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59" y="99877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1691641" cy="609600"/>
            <a:chOff x="137158" y="523876"/>
            <a:chExt cx="721233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721233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4" y="606098"/>
              <a:ext cx="6533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整体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测试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801" y="1347440"/>
            <a:ext cx="3647294" cy="273547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r="13205"/>
          <a:stretch>
            <a:fillRect/>
          </a:stretch>
        </p:blipFill>
        <p:spPr>
          <a:xfrm rot="16200000">
            <a:off x="961258" y="826785"/>
            <a:ext cx="2480160" cy="381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7159" y="99877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2931797" cy="609600"/>
            <a:chOff x="137158" y="523876"/>
            <a:chExt cx="2931797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2510791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54330" y="596371"/>
              <a:ext cx="271462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课题研究的背景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870315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23736" y="920221"/>
            <a:ext cx="855061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dirty="0"/>
              <a:t>多模多</a:t>
            </a:r>
            <a:r>
              <a:rPr lang="zh-CN" altLang="en-US" dirty="0" smtClean="0"/>
              <a:t>频接收机</a:t>
            </a:r>
            <a:r>
              <a:rPr lang="zh-CN" altLang="en-US" dirty="0" smtClean="0"/>
              <a:t>可以利用更多</a:t>
            </a:r>
            <a:r>
              <a:rPr lang="zh-CN" altLang="en-US" dirty="0"/>
              <a:t>的导航卫星</a:t>
            </a:r>
            <a:r>
              <a:rPr lang="zh-CN" altLang="en-US" dirty="0" smtClean="0"/>
              <a:t>信息。</a:t>
            </a:r>
            <a:endParaRPr lang="en-US" altLang="zh-CN" dirty="0" smtClean="0"/>
          </a:p>
          <a:p>
            <a:pPr marL="285750" indent="-285750">
              <a:lnSpc>
                <a:spcPts val="22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dirty="0" smtClean="0"/>
              <a:t>多模多</a:t>
            </a:r>
            <a:r>
              <a:rPr lang="zh-CN" altLang="en-US" dirty="0"/>
              <a:t>频接收机</a:t>
            </a:r>
            <a:r>
              <a:rPr lang="zh-CN" altLang="en-US" dirty="0" smtClean="0"/>
              <a:t>在完好性</a:t>
            </a:r>
            <a:r>
              <a:rPr lang="zh-CN" altLang="en-US" dirty="0"/>
              <a:t>、连续性和可用性方面的性能远远优于单系统</a:t>
            </a:r>
            <a:r>
              <a:rPr lang="zh-CN" altLang="en-US" dirty="0" smtClean="0"/>
              <a:t>接收机。</a:t>
            </a:r>
            <a:endParaRPr lang="en-US" altLang="zh-CN" dirty="0" smtClean="0"/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多</a:t>
            </a:r>
            <a:r>
              <a:rPr lang="zh-CN" altLang="en-US" dirty="0"/>
              <a:t>模卫星导航技术已经成为当今卫星领域的研究热点，各类多模导航算法层出不穷。</a:t>
            </a:r>
            <a:endParaRPr lang="en-US" altLang="zh-CN" dirty="0" smtClean="0"/>
          </a:p>
        </p:txBody>
      </p:sp>
      <p:sp>
        <p:nvSpPr>
          <p:cNvPr id="16" name="矩形 15"/>
          <p:cNvSpPr/>
          <p:nvPr/>
        </p:nvSpPr>
        <p:spPr>
          <a:xfrm>
            <a:off x="747395" y="2371090"/>
            <a:ext cx="3039745" cy="232219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207634" y="2341529"/>
            <a:ext cx="3039745" cy="232219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820227" y="2346933"/>
            <a:ext cx="89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案例一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26646" y="2341529"/>
            <a:ext cx="900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案例二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4833" y="2700591"/>
            <a:ext cx="2744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月，欧洲全球导航卫星系统发生严重故障，导致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伽利略单系统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的卫星接收机完全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失效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，而对于多模多频的接收机则可以正常完成导航定位等工作</a:t>
            </a:r>
            <a:r>
              <a:rPr lang="zh-CN" altLang="en-US" dirty="0"/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395888" y="2709829"/>
                <a:ext cx="285149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截止高度角的城市环境下，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GPS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接收机的可用性是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80%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，而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Galileo/GPS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双模接收机的可用性可达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95%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888" y="2709829"/>
                <a:ext cx="2851491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709" t="-2479" r="-1068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8629015" y="448895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59" y="99877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1672185" cy="609600"/>
            <a:chOff x="137158" y="523876"/>
            <a:chExt cx="712938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712938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4" y="606098"/>
              <a:ext cx="645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整体测试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26" y="1068197"/>
            <a:ext cx="4308365" cy="1913128"/>
          </a:xfrm>
          <a:prstGeom prst="rect">
            <a:avLst/>
          </a:prstGeom>
        </p:spPr>
      </p:pic>
      <p:pic>
        <p:nvPicPr>
          <p:cNvPr id="16" name="图片 1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54" y="1886509"/>
            <a:ext cx="4217489" cy="1818716"/>
          </a:xfrm>
          <a:prstGeom prst="rect">
            <a:avLst/>
          </a:prstGeom>
        </p:spPr>
      </p:pic>
      <p:pic>
        <p:nvPicPr>
          <p:cNvPr id="17" name="图片 1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14" y="2632494"/>
            <a:ext cx="4177880" cy="17871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1228" y="3081202"/>
            <a:ext cx="2492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北斗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B3I</a:t>
            </a:r>
            <a:r>
              <a:rPr lang="zh-CN" altLang="en-US" sz="1600" dirty="0" smtClean="0"/>
              <a:t>信号定位结果</a:t>
            </a:r>
            <a:endParaRPr lang="zh-CN" altLang="en-US" sz="1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049484" y="3743304"/>
            <a:ext cx="2492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北斗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B1I</a:t>
            </a:r>
            <a:r>
              <a:rPr lang="zh-CN" altLang="en-US" sz="1600" dirty="0" smtClean="0"/>
              <a:t>信号定位结果</a:t>
            </a:r>
            <a:endParaRPr lang="zh-CN" altLang="en-US" sz="1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5827565" y="4353043"/>
            <a:ext cx="2492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GPS L1</a:t>
            </a:r>
            <a:r>
              <a:rPr lang="zh-CN" altLang="en-US" sz="1600" dirty="0" smtClean="0"/>
              <a:t>信号定位结果</a:t>
            </a:r>
            <a:endParaRPr lang="zh-CN" altLang="en-US" sz="1600" dirty="0"/>
          </a:p>
        </p:txBody>
      </p:sp>
      <p:sp>
        <p:nvSpPr>
          <p:cNvPr id="20" name="文本框 19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50</a:t>
            </a:r>
            <a:endParaRPr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4593749" y="1258640"/>
            <a:ext cx="4336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同时，课题组内同学利用该硬件</a:t>
            </a:r>
            <a:r>
              <a:rPr lang="zh-CN" altLang="en-US" sz="1600" dirty="0" smtClean="0"/>
              <a:t>平台</a:t>
            </a:r>
            <a:r>
              <a:rPr lang="zh-CN" altLang="en-US" sz="1600" dirty="0"/>
              <a:t>进行</a:t>
            </a:r>
            <a:r>
              <a:rPr lang="zh-CN" altLang="en-US" sz="1600" dirty="0" smtClean="0"/>
              <a:t>了</a:t>
            </a:r>
            <a:r>
              <a:rPr lang="en-US" altLang="zh-CN" sz="1600" dirty="0" smtClean="0"/>
              <a:t>GNSS</a:t>
            </a:r>
            <a:r>
              <a:rPr lang="zh-CN" altLang="en-US" sz="1600" dirty="0" smtClean="0"/>
              <a:t>接收机高动态弱信号捕获算法的实现。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" y="80422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5388152" cy="609600"/>
            <a:chOff x="137158" y="523876"/>
            <a:chExt cx="2297245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484831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4" y="606098"/>
              <a:ext cx="2229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总结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0960" y="847726"/>
            <a:ext cx="8724739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研究了现有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GNSS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接收机的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结构：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4480" indent="-284480">
              <a:lnSpc>
                <a:spcPts val="2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对硬件接收机、基于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GPP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的软件接收机、基于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DSP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的软件接收机、基于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的软件接收机的     性能进行分析，选择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的软件接收机结构进行课题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设计。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600" dirty="0"/>
              <a:t>进行</a:t>
            </a:r>
            <a:r>
              <a:rPr lang="zh-CN" altLang="en-US" sz="1600" dirty="0" smtClean="0"/>
              <a:t>硬件平台的设计要求与需求分析：</a:t>
            </a:r>
            <a:endParaRPr lang="en-US" altLang="zh-CN" sz="1600" dirty="0" smtClean="0"/>
          </a:p>
          <a:p>
            <a:pPr marL="284480" indent="-284480">
              <a:lnSpc>
                <a:spcPts val="2000"/>
              </a:lnSpc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</a:t>
            </a:r>
            <a:r>
              <a:rPr lang="zh-CN" altLang="en-US" sz="1400" dirty="0" smtClean="0"/>
              <a:t>设计的硬件平台</a:t>
            </a:r>
            <a:r>
              <a:rPr lang="zh-CN" altLang="en-US" sz="1400" dirty="0"/>
              <a:t>要</a:t>
            </a:r>
            <a:r>
              <a:rPr lang="zh-CN" altLang="en-US" sz="1400" dirty="0" smtClean="0"/>
              <a:t>实现同时接受</a:t>
            </a:r>
            <a:r>
              <a:rPr lang="zh-CN" altLang="en-US" sz="1400" b="1" dirty="0">
                <a:solidFill>
                  <a:srgbClr val="FF0000"/>
                </a:solidFill>
              </a:rPr>
              <a:t>多卫星系统多频点</a:t>
            </a:r>
            <a:r>
              <a:rPr lang="zh-CN" altLang="en-US" sz="1400" dirty="0"/>
              <a:t>的卫星</a:t>
            </a:r>
            <a:r>
              <a:rPr lang="zh-CN" altLang="en-US" sz="1400" dirty="0" smtClean="0"/>
              <a:t>信号的目的</a:t>
            </a:r>
            <a:r>
              <a:rPr lang="zh-CN" altLang="en-US" sz="1400" dirty="0"/>
              <a:t>；</a:t>
            </a:r>
            <a:r>
              <a:rPr lang="zh-CN" altLang="en-US" sz="1400" dirty="0" smtClean="0"/>
              <a:t>硬件平台的</a:t>
            </a:r>
            <a:r>
              <a:rPr lang="zh-CN" altLang="en-US" sz="1400" dirty="0" smtClean="0">
                <a:solidFill>
                  <a:srgbClr val="FF0000"/>
                </a:solidFill>
              </a:rPr>
              <a:t>灵活性</a:t>
            </a:r>
            <a:r>
              <a:rPr lang="zh-CN" altLang="en-US" sz="1400" dirty="0" smtClean="0"/>
              <a:t>要高，</a:t>
            </a:r>
            <a:r>
              <a:rPr lang="zh-CN" altLang="en-US" sz="1400" dirty="0"/>
              <a:t>信号处理速度要</a:t>
            </a:r>
            <a:r>
              <a:rPr lang="zh-CN" altLang="en-US" sz="1400" dirty="0" smtClean="0"/>
              <a:t>快；实现接收机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小型化</a:t>
            </a:r>
            <a:r>
              <a:rPr lang="zh-CN" altLang="en-US" sz="1400" dirty="0" smtClean="0"/>
              <a:t>和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低成本</a:t>
            </a:r>
            <a:r>
              <a:rPr lang="zh-CN" altLang="en-US" sz="1400" dirty="0" smtClean="0"/>
              <a:t>的目的</a:t>
            </a:r>
            <a:r>
              <a:rPr lang="zh-CN" altLang="en-US" sz="1400" dirty="0"/>
              <a:t>。</a:t>
            </a:r>
            <a:endParaRPr lang="en-US" altLang="zh-CN" sz="1600" dirty="0" smtClean="0"/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方案设计：</a:t>
            </a:r>
            <a:endParaRPr lang="en-US" altLang="zh-CN" sz="1600" dirty="0" smtClean="0"/>
          </a:p>
          <a:p>
            <a:pPr marL="284480" indent="-284480">
              <a:lnSpc>
                <a:spcPts val="2000"/>
              </a:lnSpc>
            </a:pPr>
            <a:r>
              <a:rPr lang="zh-CN" altLang="en-US" sz="1400" dirty="0" smtClean="0"/>
              <a:t>     提出了一种基于</a:t>
            </a:r>
            <a:r>
              <a:rPr lang="en-US" altLang="zh-CN" sz="1400" dirty="0"/>
              <a:t>ZYNQ</a:t>
            </a:r>
            <a:r>
              <a:rPr lang="zh-CN" altLang="en-US" sz="1400" dirty="0"/>
              <a:t>架构的</a:t>
            </a:r>
            <a:r>
              <a:rPr lang="en-US" altLang="zh-CN" sz="1400" dirty="0"/>
              <a:t>GNSS</a:t>
            </a:r>
            <a:r>
              <a:rPr lang="zh-CN" altLang="en-US" sz="1400" dirty="0"/>
              <a:t>接收机硬件</a:t>
            </a:r>
            <a:r>
              <a:rPr lang="zh-CN" altLang="en-US" sz="1400" dirty="0" smtClean="0"/>
              <a:t>平台设计方案，</a:t>
            </a:r>
            <a:r>
              <a:rPr lang="zh-CN" altLang="en-US" sz="1400" dirty="0"/>
              <a:t>可支持</a:t>
            </a:r>
            <a:r>
              <a:rPr lang="en-US" altLang="zh-CN" sz="1400" dirty="0"/>
              <a:t>GPS</a:t>
            </a:r>
            <a:r>
              <a:rPr lang="zh-CN" altLang="en-US" sz="1400" dirty="0"/>
              <a:t>、北斗、</a:t>
            </a:r>
            <a:r>
              <a:rPr lang="en-US" altLang="zh-CN" sz="1400" dirty="0"/>
              <a:t>GLONASS</a:t>
            </a:r>
            <a:r>
              <a:rPr lang="zh-CN" altLang="en-US" sz="1400" dirty="0"/>
              <a:t>、以及伽利略四大卫星导航系统信号接入和处理，具有</a:t>
            </a:r>
            <a:r>
              <a:rPr lang="zh-CN" altLang="en-US" sz="1400" b="1" dirty="0">
                <a:solidFill>
                  <a:srgbClr val="FF0000"/>
                </a:solidFill>
              </a:rPr>
              <a:t>小型化</a:t>
            </a:r>
            <a:r>
              <a:rPr lang="zh-CN" altLang="en-US" sz="1400" dirty="0"/>
              <a:t>、</a:t>
            </a:r>
            <a:r>
              <a:rPr lang="zh-CN" altLang="en-US" sz="1400" b="1" dirty="0">
                <a:solidFill>
                  <a:srgbClr val="FF0000"/>
                </a:solidFill>
              </a:rPr>
              <a:t>重量轻</a:t>
            </a:r>
            <a:r>
              <a:rPr lang="zh-CN" altLang="en-US" sz="1400" dirty="0"/>
              <a:t>、</a:t>
            </a:r>
            <a:r>
              <a:rPr lang="zh-CN" altLang="en-US" sz="1400" b="1" dirty="0">
                <a:solidFill>
                  <a:srgbClr val="FF0000"/>
                </a:solidFill>
              </a:rPr>
              <a:t>低成本</a:t>
            </a:r>
            <a:r>
              <a:rPr lang="zh-CN" altLang="en-US" sz="1400" dirty="0"/>
              <a:t>等优点。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（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创新点</a:t>
            </a:r>
            <a:r>
              <a:rPr lang="zh-CN" altLang="en-US" sz="1400" dirty="0" smtClean="0"/>
              <a:t>）</a:t>
            </a:r>
            <a:endParaRPr lang="en-US" altLang="zh-CN" sz="1400" dirty="0" smtClean="0"/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硬件平台的原理图设计和</a:t>
            </a:r>
            <a:r>
              <a:rPr lang="en-US" altLang="zh-CN" sz="1600" dirty="0" smtClean="0"/>
              <a:t>PCB</a:t>
            </a:r>
            <a:r>
              <a:rPr lang="zh-CN" altLang="en-US" sz="1600" dirty="0" smtClean="0"/>
              <a:t>设计：</a:t>
            </a:r>
            <a:endParaRPr lang="en-US" altLang="zh-CN" sz="1600" dirty="0" smtClean="0"/>
          </a:p>
          <a:p>
            <a:pPr marL="284480" indent="-284480">
              <a:lnSpc>
                <a:spcPts val="2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sz="1400" dirty="0" smtClean="0"/>
              <a:t>在原理图设计时，采用模块化的思想进行绘制，将核心处理器芯片的</a:t>
            </a:r>
            <a:r>
              <a:rPr lang="en-US" altLang="zh-CN" sz="1400" dirty="0" smtClean="0"/>
              <a:t>400</a:t>
            </a:r>
            <a:r>
              <a:rPr lang="zh-CN" altLang="en-US" sz="1400" dirty="0" smtClean="0"/>
              <a:t>个引脚按照功能的不同进行分类；在数据存储模块中，采用双片的</a:t>
            </a:r>
            <a:r>
              <a:rPr lang="en-US" altLang="zh-CN" sz="1400" dirty="0" smtClean="0"/>
              <a:t>DDR3</a:t>
            </a:r>
            <a:r>
              <a:rPr lang="zh-CN" altLang="en-US" sz="1400" dirty="0" smtClean="0"/>
              <a:t>闪存芯片，为系统提供更高的计算能力。</a:t>
            </a:r>
            <a:endParaRPr lang="en-US" altLang="zh-CN" sz="1400" dirty="0" smtClean="0"/>
          </a:p>
          <a:p>
            <a:pPr marL="284480" indent="-284480">
              <a:lnSpc>
                <a:spcPts val="2000"/>
              </a:lnSpc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</a:t>
            </a:r>
            <a:r>
              <a:rPr lang="zh-CN" altLang="en-US" sz="1400" dirty="0" smtClean="0"/>
              <a:t>在</a:t>
            </a:r>
            <a:r>
              <a:rPr lang="en-US" altLang="zh-CN" sz="1400" dirty="0" smtClean="0"/>
              <a:t>PCB</a:t>
            </a:r>
            <a:r>
              <a:rPr lang="zh-CN" altLang="en-US" sz="1400" dirty="0" smtClean="0"/>
              <a:t>过程中，设计合理的层叠结构，并对现有结构进行特性阻抗设计，确定各部分信号线的线宽。在</a:t>
            </a:r>
            <a:r>
              <a:rPr lang="en-US" altLang="zh-CN" sz="1400" dirty="0" smtClean="0"/>
              <a:t>DDR3</a:t>
            </a:r>
            <a:r>
              <a:rPr lang="zh-CN" altLang="en-US" sz="1400" dirty="0" smtClean="0"/>
              <a:t>电路中采用</a:t>
            </a:r>
            <a:r>
              <a:rPr lang="en-US" altLang="zh-CN" sz="1400" dirty="0"/>
              <a:t>Fly-By</a:t>
            </a:r>
            <a:r>
              <a:rPr lang="zh-CN" altLang="en-US" sz="1400" dirty="0" smtClean="0"/>
              <a:t>拓扑结构，使数据传输效果更好。</a:t>
            </a:r>
            <a:endParaRPr lang="zh-CN" altLang="en-US" sz="1400" dirty="0"/>
          </a:p>
          <a:p>
            <a:pPr marL="284480" indent="-284480">
              <a:lnSpc>
                <a:spcPts val="2000"/>
              </a:lnSpc>
            </a:pPr>
            <a:endParaRPr lang="en-US" altLang="zh-CN" sz="1400" dirty="0" smtClean="0"/>
          </a:p>
        </p:txBody>
      </p:sp>
      <p:sp>
        <p:nvSpPr>
          <p:cNvPr id="15" name="文本框 14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51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" y="80422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5388152" cy="609600"/>
            <a:chOff x="137158" y="523876"/>
            <a:chExt cx="2297245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484831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024" y="606098"/>
              <a:ext cx="2229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总结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0960" y="928148"/>
            <a:ext cx="8869680" cy="3590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硬件平台调试与整机测试：</a:t>
            </a:r>
            <a:endParaRPr lang="en-US" altLang="zh-CN" sz="1600" dirty="0" smtClean="0"/>
          </a:p>
          <a:p>
            <a:pPr marL="284480" indent="-284480">
              <a:lnSpc>
                <a:spcPts val="2200"/>
              </a:lnSpc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① </a:t>
            </a:r>
            <a:r>
              <a:rPr lang="zh-CN" altLang="en-US" sz="1400" dirty="0" smtClean="0"/>
              <a:t>硬件平台的射频前端电路部分共设计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次才得到正常工作的射频板卡，分别优化了</a:t>
            </a:r>
            <a:r>
              <a:rPr lang="en-US" altLang="zh-CN" sz="1400" dirty="0" smtClean="0"/>
              <a:t>6</a:t>
            </a:r>
            <a:r>
              <a:rPr lang="zh-CN" altLang="en-US" sz="1400" dirty="0" smtClean="0"/>
              <a:t>种电源的供电方式、更换外围电路器件、部分引脚的状态设置。</a:t>
            </a:r>
            <a:endParaRPr lang="en-US" altLang="zh-CN" sz="1400" dirty="0" smtClean="0"/>
          </a:p>
          <a:p>
            <a:pPr marL="284480" indent="-284480">
              <a:lnSpc>
                <a:spcPts val="2200"/>
              </a:lnSpc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② </a:t>
            </a:r>
            <a:r>
              <a:rPr lang="zh-CN" altLang="en-US" sz="1400" dirty="0" smtClean="0"/>
              <a:t>接收机硬件平台整体板卡初版即可实现定位，为了进行功能优化，进行了两次再版。第二版接收机平台由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个射频电路增加至</a:t>
            </a:r>
            <a:r>
              <a:rPr lang="en-US" altLang="zh-CN" sz="1400" dirty="0" smtClean="0"/>
              <a:t>4</a:t>
            </a:r>
            <a:r>
              <a:rPr lang="zh-CN" altLang="en-US" sz="1400" dirty="0" smtClean="0"/>
              <a:t>个射频电路，增加了射频信号的采集通道，并调整核心处理器部分功能引脚的使用方式；第三版接收机对射频电路的信号线进行严格等长，实现使用同一时钟分别采集</a:t>
            </a:r>
            <a:r>
              <a:rPr lang="en-US" altLang="zh-CN" sz="1400" dirty="0" smtClean="0"/>
              <a:t>4</a:t>
            </a:r>
            <a:r>
              <a:rPr lang="zh-CN" altLang="en-US" sz="1400" dirty="0" smtClean="0"/>
              <a:t>个射频电路的中频数据。</a:t>
            </a:r>
            <a:endParaRPr lang="en-US" altLang="zh-CN" sz="1400" dirty="0" smtClean="0"/>
          </a:p>
          <a:p>
            <a:pPr marL="284480" indent="-284480">
              <a:lnSpc>
                <a:spcPts val="2200"/>
              </a:lnSpc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③ </a:t>
            </a:r>
            <a:r>
              <a:rPr lang="zh-CN" altLang="en-US" sz="1400" dirty="0" smtClean="0"/>
              <a:t>对接收机硬件平台的各部分电压进行测试；对各部分的时钟输出信号进行测试；对</a:t>
            </a:r>
            <a:r>
              <a:rPr lang="en-US" altLang="zh-CN" sz="1400" dirty="0" smtClean="0"/>
              <a:t>JTAG</a:t>
            </a:r>
            <a:r>
              <a:rPr lang="zh-CN" altLang="en-US" sz="1400" dirty="0" smtClean="0"/>
              <a:t>调试电路、串口电路、存储电路进行</a:t>
            </a:r>
            <a:r>
              <a:rPr lang="zh-CN" altLang="en-US" sz="1400" dirty="0" smtClean="0">
                <a:solidFill>
                  <a:srgbClr val="FF0000"/>
                </a:solidFill>
              </a:rPr>
              <a:t>功能测试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284480" indent="-284480">
              <a:lnSpc>
                <a:spcPts val="2200"/>
              </a:lnSpc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④ </a:t>
            </a:r>
            <a:r>
              <a:rPr lang="zh-CN" altLang="en-US" sz="1400" dirty="0" smtClean="0"/>
              <a:t>分析射频芯片的内部寄存器参数，设计北斗</a:t>
            </a:r>
            <a:r>
              <a:rPr lang="en-US" altLang="zh-CN" sz="1400" dirty="0" smtClean="0"/>
              <a:t>B3I/B1I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GPS L1</a:t>
            </a:r>
            <a:r>
              <a:rPr lang="zh-CN" altLang="en-US" sz="1400" dirty="0" smtClean="0"/>
              <a:t>信号的配置参数，编写中频数据采集程序，采集卫星中频数据，并使用</a:t>
            </a:r>
            <a:r>
              <a:rPr lang="en-US" altLang="zh-CN" sz="1400" dirty="0" smtClean="0"/>
              <a:t>MTALAB</a:t>
            </a:r>
            <a:r>
              <a:rPr lang="zh-CN" altLang="en-US" sz="1400" dirty="0" smtClean="0"/>
              <a:t>软件对所采集到的中频数据进行</a:t>
            </a:r>
            <a:r>
              <a:rPr lang="zh-CN" altLang="en-US" sz="1400" dirty="0" smtClean="0">
                <a:solidFill>
                  <a:srgbClr val="FF0000"/>
                </a:solidFill>
              </a:rPr>
              <a:t>频谱分析和捕获仿真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284480" indent="-284480">
              <a:lnSpc>
                <a:spcPts val="2200"/>
              </a:lnSpc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⑤ </a:t>
            </a:r>
            <a:r>
              <a:rPr lang="zh-CN" altLang="en-US" sz="1400" dirty="0" smtClean="0"/>
              <a:t>对接收机平台进行整体测试，结果表明接收机满足设计要求。</a:t>
            </a:r>
            <a:endParaRPr lang="en-US" altLang="zh-CN" sz="1400" dirty="0" smtClean="0"/>
          </a:p>
          <a:p>
            <a:pPr marL="284480" indent="-284480"/>
            <a:r>
              <a:rPr lang="en-US" altLang="zh-CN" sz="1400" dirty="0"/>
              <a:t> </a:t>
            </a:r>
            <a:r>
              <a:rPr lang="en-US" altLang="zh-CN" sz="1400" dirty="0" smtClean="0"/>
              <a:t>     </a:t>
            </a:r>
          </a:p>
          <a:p>
            <a:endParaRPr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52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" y="80422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602740" y="1770434"/>
            <a:ext cx="59727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/>
              <a:t>感谢各位评委老师！</a:t>
            </a:r>
            <a:endParaRPr lang="en-US" altLang="zh-CN" sz="2800" dirty="0" smtClean="0"/>
          </a:p>
          <a:p>
            <a:pPr algn="ctr"/>
            <a:r>
              <a:rPr lang="zh-CN" altLang="en-US" sz="2800" dirty="0"/>
              <a:t>请</a:t>
            </a:r>
            <a:r>
              <a:rPr lang="zh-CN" altLang="en-US" sz="2800" dirty="0" smtClean="0"/>
              <a:t>各位老师批评指正！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8521553" y="4537948"/>
            <a:ext cx="4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53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7159" y="97972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37157" y="504825"/>
            <a:ext cx="3348991" cy="1066800"/>
            <a:chOff x="137158" y="523875"/>
            <a:chExt cx="3348991" cy="1066800"/>
          </a:xfrm>
        </p:grpSpPr>
        <p:sp>
          <p:nvSpPr>
            <p:cNvPr id="7" name="矩形 6"/>
            <p:cNvSpPr/>
            <p:nvPr/>
          </p:nvSpPr>
          <p:spPr>
            <a:xfrm>
              <a:off x="137158" y="523875"/>
              <a:ext cx="3348991" cy="1066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0571" y="764887"/>
              <a:ext cx="27146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第二章节</a:t>
              </a:r>
              <a:endParaRPr lang="zh-CN" altLang="en-US" sz="32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533775" y="504825"/>
            <a:ext cx="5200650" cy="2667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37158" y="1669597"/>
            <a:ext cx="3348991" cy="2667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533775" y="3257549"/>
            <a:ext cx="5200650" cy="1079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781427" y="3504684"/>
            <a:ext cx="52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GNSS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接收机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的基本结构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686800" y="459295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6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6058" y="99604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4051508" cy="609600"/>
            <a:chOff x="137158" y="523876"/>
            <a:chExt cx="3024330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3024330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54330" y="596371"/>
              <a:ext cx="2714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GNSS</a:t>
              </a:r>
              <a:r>
                <a:rPr lang="zh-CN" altLang="en-US" sz="2400" b="1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接收机的基本结构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59" y="4866349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43498" y="2033057"/>
            <a:ext cx="1776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GNSS</a:t>
            </a:r>
            <a:r>
              <a:rPr lang="zh-CN" altLang="en-US" sz="2000" dirty="0" smtClean="0"/>
              <a:t>接收机</a:t>
            </a:r>
            <a:endParaRPr lang="zh-CN" altLang="en-US" sz="2000" dirty="0"/>
          </a:p>
        </p:txBody>
      </p:sp>
      <p:sp>
        <p:nvSpPr>
          <p:cNvPr id="14" name="左大括号 13"/>
          <p:cNvSpPr/>
          <p:nvPr/>
        </p:nvSpPr>
        <p:spPr>
          <a:xfrm>
            <a:off x="1919524" y="1529822"/>
            <a:ext cx="251600" cy="141379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2117160" y="2524174"/>
            <a:ext cx="6219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硬件接收机（灵活性</a:t>
            </a:r>
            <a:r>
              <a:rPr lang="zh-CN" altLang="en-US" sz="2000" dirty="0"/>
              <a:t>极</a:t>
            </a:r>
            <a:r>
              <a:rPr lang="zh-CN" altLang="en-US" sz="2000" dirty="0" smtClean="0"/>
              <a:t>差且体积巨大）</a:t>
            </a:r>
            <a:endParaRPr lang="zh-CN" altLang="en-US" sz="2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084202" y="1488598"/>
            <a:ext cx="231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软件接收机</a:t>
            </a:r>
            <a:endParaRPr lang="zh-CN" altLang="en-US" sz="2000" dirty="0"/>
          </a:p>
        </p:txBody>
      </p:sp>
      <p:sp>
        <p:nvSpPr>
          <p:cNvPr id="17" name="左大括号 16"/>
          <p:cNvSpPr/>
          <p:nvPr/>
        </p:nvSpPr>
        <p:spPr>
          <a:xfrm>
            <a:off x="3659677" y="1065364"/>
            <a:ext cx="527857" cy="134411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345430" y="1008782"/>
            <a:ext cx="381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基于</a:t>
            </a:r>
            <a:r>
              <a:rPr lang="en-US" altLang="zh-CN" sz="2000" dirty="0" smtClean="0"/>
              <a:t>GPP</a:t>
            </a:r>
            <a:r>
              <a:rPr lang="zh-CN" altLang="en-US" sz="2000" dirty="0" smtClean="0"/>
              <a:t>的软件接收机</a:t>
            </a:r>
            <a:endParaRPr lang="zh-CN" altLang="en-US" sz="2000" dirty="0"/>
          </a:p>
        </p:txBody>
      </p:sp>
      <p:sp>
        <p:nvSpPr>
          <p:cNvPr id="19" name="文本框 18"/>
          <p:cNvSpPr txBox="1"/>
          <p:nvPr/>
        </p:nvSpPr>
        <p:spPr>
          <a:xfrm>
            <a:off x="4345430" y="1539273"/>
            <a:ext cx="416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基于</a:t>
            </a:r>
            <a:r>
              <a:rPr lang="en-US" altLang="zh-CN" sz="2000" dirty="0" smtClean="0"/>
              <a:t>DSP</a:t>
            </a:r>
            <a:r>
              <a:rPr lang="zh-CN" altLang="en-US" sz="2000" dirty="0" smtClean="0"/>
              <a:t>的软件</a:t>
            </a:r>
            <a:r>
              <a:rPr lang="zh-CN" altLang="en-US" sz="2000" dirty="0"/>
              <a:t>接收机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319046" y="2063525"/>
            <a:ext cx="474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基于</a:t>
            </a:r>
            <a:r>
              <a:rPr lang="en-US" altLang="zh-CN" sz="2000" dirty="0" smtClean="0"/>
              <a:t>FPGA</a:t>
            </a:r>
            <a:r>
              <a:rPr lang="zh-CN" altLang="en-US" sz="2000" dirty="0" smtClean="0"/>
              <a:t>的软件</a:t>
            </a:r>
            <a:r>
              <a:rPr lang="zh-CN" altLang="en-US" sz="2000" dirty="0"/>
              <a:t>接收机</a:t>
            </a:r>
          </a:p>
        </p:txBody>
      </p:sp>
      <p:sp>
        <p:nvSpPr>
          <p:cNvPr id="21" name="副标题 4"/>
          <p:cNvSpPr txBox="1">
            <a:spLocks noChangeArrowheads="1"/>
          </p:cNvSpPr>
          <p:nvPr/>
        </p:nvSpPr>
        <p:spPr bwMode="auto">
          <a:xfrm>
            <a:off x="-35454" y="3099101"/>
            <a:ext cx="886968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640080" indent="-24638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indent="-24638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187450" indent="-20955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1462405" indent="-20955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1919605" indent="-2095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376805" indent="-2095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2834005" indent="-2095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291205" indent="-2095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GPP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的软件</a:t>
            </a:r>
            <a:r>
              <a:rPr lang="zh-CN" altLang="en-US" sz="20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接收机 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0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最接近理想的软件接收机，但其具有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成本较高、实用性不强，定位性能差</a:t>
            </a:r>
            <a:r>
              <a:rPr lang="zh-CN" altLang="en-US" sz="20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等缺点</a:t>
            </a:r>
            <a:endParaRPr lang="en-US" altLang="zh-CN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的软件</a:t>
            </a:r>
            <a:r>
              <a:rPr lang="zh-CN" altLang="en-US" sz="20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接收机：信号处理速度一般</a:t>
            </a:r>
            <a:endParaRPr lang="en-US" altLang="zh-CN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接收机：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信号处理速度快，灵活度好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ClrTx/>
              <a:buSzTx/>
              <a:buFont typeface="Arial" panose="020B0604020202020204" pitchFamily="34" charset="0"/>
              <a:buChar char="•"/>
            </a:pPr>
            <a:endParaRPr lang="en-US" altLang="zh-CN" sz="20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686800" y="459295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7</a:t>
            </a:r>
            <a:endParaRPr lang="zh-CN" altLang="en-US" b="1" dirty="0"/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960" y="68541"/>
            <a:ext cx="8869680" cy="49442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dirty="0" smtClean="0"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</a:t>
            </a:r>
            <a:endParaRPr lang="zh-CN" altLang="en-US" dirty="0"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59" y="238126"/>
            <a:ext cx="4006824" cy="609600"/>
            <a:chOff x="137158" y="523876"/>
            <a:chExt cx="3024330" cy="609600"/>
          </a:xfrm>
        </p:grpSpPr>
        <p:sp>
          <p:nvSpPr>
            <p:cNvPr id="7" name="矩形 6"/>
            <p:cNvSpPr/>
            <p:nvPr/>
          </p:nvSpPr>
          <p:spPr>
            <a:xfrm>
              <a:off x="137158" y="523876"/>
              <a:ext cx="3024330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54330" y="596371"/>
              <a:ext cx="2714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FFFFFF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GNSS</a:t>
              </a:r>
              <a:r>
                <a:rPr lang="zh-CN" altLang="en-US" sz="2400" b="1" dirty="0" smtClean="0">
                  <a:solidFill>
                    <a:srgbClr val="FFFFFF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接收机的基本结构</a:t>
              </a:r>
              <a:endParaRPr lang="zh-CN" altLang="en-US" sz="2400" b="1" dirty="0">
                <a:solidFill>
                  <a:srgbClr val="FFFF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160" y="4831080"/>
            <a:ext cx="8793480" cy="76200"/>
            <a:chOff x="137159" y="4831080"/>
            <a:chExt cx="6457950" cy="45719"/>
          </a:xfrm>
        </p:grpSpPr>
        <p:sp>
          <p:nvSpPr>
            <p:cNvPr id="2" name="矩形 1"/>
            <p:cNvSpPr/>
            <p:nvPr/>
          </p:nvSpPr>
          <p:spPr>
            <a:xfrm>
              <a:off x="137159" y="4831080"/>
              <a:ext cx="215265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289809" y="4831080"/>
              <a:ext cx="215265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442459" y="4831080"/>
              <a:ext cx="21526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2" name="直接箭头连接符 11"/>
          <p:cNvCxnSpPr/>
          <p:nvPr/>
        </p:nvCxnSpPr>
        <p:spPr>
          <a:xfrm flipV="1">
            <a:off x="1482954" y="968427"/>
            <a:ext cx="9727" cy="3441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482954" y="4400102"/>
            <a:ext cx="5482050" cy="6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405646" y="904520"/>
            <a:ext cx="1235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运行速度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（快）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1740501" y="1567762"/>
            <a:ext cx="1147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模拟电路</a:t>
            </a:r>
            <a:endParaRPr lang="zh-CN" altLang="en-US" sz="1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081732" y="2000682"/>
            <a:ext cx="15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专用集成电路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ASIC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461098" y="2607191"/>
            <a:ext cx="2120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现场可编程门阵列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273357" y="3237535"/>
            <a:ext cx="1663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数字信号处理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DSP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333349" y="3825054"/>
            <a:ext cx="142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通用处理器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GPP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711643" y="1559262"/>
            <a:ext cx="1070042" cy="323165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081732" y="1996893"/>
            <a:ext cx="1556440" cy="543794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385227" y="3224010"/>
            <a:ext cx="1439692" cy="566256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558375" y="2622101"/>
            <a:ext cx="1926076" cy="542969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425438" y="3838594"/>
            <a:ext cx="1328149" cy="493548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254886" y="3851111"/>
            <a:ext cx="963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灵活性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（高）</a:t>
            </a:r>
            <a:endParaRPr lang="zh-CN" altLang="en-US" sz="1600" dirty="0"/>
          </a:p>
        </p:txBody>
      </p:sp>
      <p:sp>
        <p:nvSpPr>
          <p:cNvPr id="43" name="文本框 42"/>
          <p:cNvSpPr txBox="1"/>
          <p:nvPr/>
        </p:nvSpPr>
        <p:spPr>
          <a:xfrm>
            <a:off x="2771735" y="4449432"/>
            <a:ext cx="4047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软硬件接收机的</a:t>
            </a:r>
            <a:r>
              <a:rPr lang="zh-CN" altLang="en-US" sz="1600" dirty="0"/>
              <a:t>运行速度与灵活性对比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445540" y="1196502"/>
            <a:ext cx="44851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模拟电路结构的接收机</a:t>
            </a:r>
            <a:r>
              <a:rPr lang="zh-CN" altLang="en-US" dirty="0" smtClean="0">
                <a:solidFill>
                  <a:srgbClr val="FF0000"/>
                </a:solidFill>
              </a:rPr>
              <a:t>运行速度最快</a:t>
            </a:r>
            <a:r>
              <a:rPr lang="zh-CN" altLang="en-US" dirty="0" smtClean="0"/>
              <a:t>，但灵活性也是最低的；</a:t>
            </a:r>
            <a:endParaRPr lang="en-US" altLang="zh-CN" dirty="0" smtClean="0"/>
          </a:p>
          <a:p>
            <a:r>
              <a:rPr lang="zh-CN" altLang="en-US" dirty="0" smtClean="0"/>
              <a:t>基于通用处理器的软件接收机的</a:t>
            </a:r>
            <a:r>
              <a:rPr lang="zh-CN" altLang="en-US" dirty="0" smtClean="0">
                <a:solidFill>
                  <a:srgbClr val="FF0000"/>
                </a:solidFill>
              </a:rPr>
              <a:t>灵活性最高</a:t>
            </a:r>
            <a:r>
              <a:rPr lang="zh-CN" altLang="en-US" dirty="0" smtClean="0"/>
              <a:t>，但其运行速度也是最慢的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zh-CN" altLang="en-US" sz="2000" dirty="0" smtClean="0"/>
              <a:t>基于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r>
              <a:rPr lang="zh-CN" altLang="en-US" sz="2000" dirty="0" smtClean="0"/>
              <a:t>的软件接收机是纯软件接收机和纯硬件接收机的</a:t>
            </a:r>
            <a:r>
              <a:rPr lang="zh-CN" altLang="en-US" sz="2000" dirty="0" smtClean="0">
                <a:solidFill>
                  <a:srgbClr val="FF0000"/>
                </a:solidFill>
              </a:rPr>
              <a:t>最佳折中方案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605738" y="45486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8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7159" y="97972"/>
            <a:ext cx="8869680" cy="4944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37157" y="504825"/>
            <a:ext cx="3396617" cy="1066800"/>
            <a:chOff x="137158" y="523875"/>
            <a:chExt cx="3396617" cy="1066800"/>
          </a:xfrm>
        </p:grpSpPr>
        <p:sp>
          <p:nvSpPr>
            <p:cNvPr id="7" name="矩形 6"/>
            <p:cNvSpPr/>
            <p:nvPr/>
          </p:nvSpPr>
          <p:spPr>
            <a:xfrm>
              <a:off x="137158" y="523875"/>
              <a:ext cx="3348991" cy="1066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19150" y="756375"/>
              <a:ext cx="27146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第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三</a:t>
              </a:r>
              <a:r>
                <a:rPr lang="zh-CN" altLang="en-US" sz="3200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章节</a:t>
              </a:r>
              <a:endParaRPr lang="zh-CN" altLang="en-US" sz="32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533775" y="504825"/>
            <a:ext cx="5200650" cy="2667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37158" y="1669597"/>
            <a:ext cx="3348991" cy="2667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533775" y="3257549"/>
            <a:ext cx="5200650" cy="1079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533775" y="3269797"/>
            <a:ext cx="5070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硬件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平台的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方案设计与原理图设计</a:t>
            </a:r>
            <a:endParaRPr lang="zh-CN" altLang="en-US" sz="3200" b="1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605738" y="45486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9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最屌色系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38558"/>
      </a:accent1>
      <a:accent2>
        <a:srgbClr val="5A6C90"/>
      </a:accent2>
      <a:accent3>
        <a:srgbClr val="778495"/>
      </a:accent3>
      <a:accent4>
        <a:srgbClr val="44546A"/>
      </a:accent4>
      <a:accent5>
        <a:srgbClr val="216AA9"/>
      </a:accent5>
      <a:accent6>
        <a:srgbClr val="586371"/>
      </a:accent6>
      <a:hlink>
        <a:srgbClr val="216AA9"/>
      </a:hlink>
      <a:folHlink>
        <a:srgbClr val="BFBFBF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</TotalTime>
  <Words>3618</Words>
  <Application>Microsoft Office PowerPoint</Application>
  <PresentationFormat>全屏显示(16:9)</PresentationFormat>
  <Paragraphs>787</Paragraphs>
  <Slides>53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2" baseType="lpstr">
      <vt:lpstr>等线</vt:lpstr>
      <vt:lpstr>宋体</vt:lpstr>
      <vt:lpstr>微软雅黑</vt:lpstr>
      <vt:lpstr>Arial</vt:lpstr>
      <vt:lpstr>Cambria Math</vt:lpstr>
      <vt:lpstr>Times New Roman</vt:lpstr>
      <vt:lpstr>Wingdings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311</cp:revision>
  <dcterms:created xsi:type="dcterms:W3CDTF">2017-09-23T14:04:00Z</dcterms:created>
  <dcterms:modified xsi:type="dcterms:W3CDTF">2020-03-10T05:42:15Z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